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81"/>
  </p:notesMasterIdLst>
  <p:handoutMasterIdLst>
    <p:handoutMasterId r:id="rId82"/>
  </p:handoutMasterIdLst>
  <p:sldIdLst>
    <p:sldId id="256" r:id="rId3"/>
    <p:sldId id="278" r:id="rId4"/>
    <p:sldId id="317" r:id="rId5"/>
    <p:sldId id="279" r:id="rId6"/>
    <p:sldId id="280" r:id="rId7"/>
    <p:sldId id="281" r:id="rId8"/>
    <p:sldId id="283" r:id="rId9"/>
    <p:sldId id="284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15" r:id="rId32"/>
    <p:sldId id="306" r:id="rId33"/>
    <p:sldId id="307" r:id="rId34"/>
    <p:sldId id="305" r:id="rId35"/>
    <p:sldId id="318" r:id="rId36"/>
    <p:sldId id="316" r:id="rId37"/>
    <p:sldId id="308" r:id="rId38"/>
    <p:sldId id="309" r:id="rId39"/>
    <p:sldId id="352" r:id="rId40"/>
    <p:sldId id="310" r:id="rId41"/>
    <p:sldId id="311" r:id="rId42"/>
    <p:sldId id="313" r:id="rId43"/>
    <p:sldId id="312" r:id="rId44"/>
    <p:sldId id="320" r:id="rId45"/>
    <p:sldId id="314" r:id="rId46"/>
    <p:sldId id="319" r:id="rId47"/>
    <p:sldId id="351" r:id="rId48"/>
    <p:sldId id="333" r:id="rId49"/>
    <p:sldId id="334" r:id="rId50"/>
    <p:sldId id="353" r:id="rId51"/>
    <p:sldId id="35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32" r:id="rId77"/>
    <p:sldId id="329" r:id="rId78"/>
    <p:sldId id="330" r:id="rId79"/>
    <p:sldId id="33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0BA"/>
    <a:srgbClr val="B2D0EC"/>
    <a:srgbClr val="94B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>
      <p:cViewPr varScale="1">
        <p:scale>
          <a:sx n="89" d="100"/>
          <a:sy n="89" d="100"/>
        </p:scale>
        <p:origin x="235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3-03T13:09:51.596" idx="1">
    <p:pos x="7357" y="2653"/>
    <p:text>Traduzir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ECA42-1221-427A-8F25-2A58DC10D80C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50FB40-BF31-403B-91B7-FE048C5E5896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CLI</a:t>
          </a:r>
          <a:r>
            <a:rPr 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endParaRPr lang="it-IT" sz="24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C007B08-8AB2-486F-8CCF-C604D062BC35}" type="parTrans" cxnId="{1F7705F3-668E-47F1-84F0-C21AE64A23C8}">
      <dgm:prSet/>
      <dgm:spPr/>
      <dgm:t>
        <a:bodyPr/>
        <a:lstStyle/>
        <a:p>
          <a:endParaRPr lang="it-IT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995F464-7041-445F-9108-4687C0BEDC5F}" type="sibTrans" cxnId="{1F7705F3-668E-47F1-84F0-C21AE64A23C8}">
      <dgm:prSet/>
      <dgm:spPr/>
      <dgm:t>
        <a:bodyPr/>
        <a:lstStyle/>
        <a:p>
          <a:endParaRPr lang="it-IT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72030E1-4B9C-497C-99F4-92FD69D2DE72}">
      <dgm:prSet phldrT="[Text]" custT="1"/>
      <dgm:spPr/>
      <dgm:t>
        <a:bodyPr/>
        <a:lstStyle/>
        <a:p>
          <a:r>
            <a:rPr 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GUI</a:t>
          </a:r>
          <a:endParaRPr lang="it-IT" sz="24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4770201-A685-4B0A-9E95-BB4E921C3313}" type="parTrans" cxnId="{71D5E754-F3CA-4B6B-942E-B9622DA4A6AD}">
      <dgm:prSet/>
      <dgm:spPr/>
      <dgm:t>
        <a:bodyPr/>
        <a:lstStyle/>
        <a:p>
          <a:endParaRPr lang="it-IT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A730D51-6B52-496B-9C3F-436EBD2F9D83}" type="sibTrans" cxnId="{71D5E754-F3CA-4B6B-942E-B9622DA4A6AD}">
      <dgm:prSet/>
      <dgm:spPr/>
      <dgm:t>
        <a:bodyPr/>
        <a:lstStyle/>
        <a:p>
          <a:endParaRPr lang="it-IT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B86335D-F810-43E3-AFA9-D7B71B559521}">
      <dgm:prSet phldrT="[Text]" custT="1"/>
      <dgm:spPr/>
      <dgm:t>
        <a:bodyPr/>
        <a:lstStyle/>
        <a:p>
          <a:r>
            <a:rPr 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NUI</a:t>
          </a:r>
          <a:endParaRPr lang="it-IT" sz="24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76CDA3D-00EA-4547-B15A-0BE5B2C2C399}" type="parTrans" cxnId="{0ABD9498-92A3-4C0A-A75F-9BA0085B1368}">
      <dgm:prSet/>
      <dgm:spPr/>
      <dgm:t>
        <a:bodyPr/>
        <a:lstStyle/>
        <a:p>
          <a:endParaRPr lang="it-IT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864F954-EE2A-43A5-B49E-F227019E274E}" type="sibTrans" cxnId="{0ABD9498-92A3-4C0A-A75F-9BA0085B1368}">
      <dgm:prSet/>
      <dgm:spPr/>
      <dgm:t>
        <a:bodyPr/>
        <a:lstStyle/>
        <a:p>
          <a:endParaRPr lang="it-IT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B2B179E-FB59-431E-83F7-2B7DBCD10D10}" type="pres">
      <dgm:prSet presAssocID="{F6CECA42-1221-427A-8F25-2A58DC10D80C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080C5D-4D5B-4375-A343-C26554F1A547}" type="pres">
      <dgm:prSet presAssocID="{F6CECA42-1221-427A-8F25-2A58DC10D80C}" presName="arrow" presStyleLbl="bgShp" presStyleIdx="0" presStyleCnt="1" custScaleX="162627" custLinFactNeighborX="-1073" custLinFactNeighborY="-690"/>
      <dgm:spPr>
        <a:solidFill>
          <a:schemeClr val="accent1"/>
        </a:solidFill>
      </dgm:spPr>
      <dgm:t>
        <a:bodyPr/>
        <a:lstStyle/>
        <a:p>
          <a:endParaRPr lang="it-IT"/>
        </a:p>
      </dgm:t>
    </dgm:pt>
    <dgm:pt modelId="{13C4B967-8781-43D2-95D6-3A14A567DCAF}" type="pres">
      <dgm:prSet presAssocID="{F6CECA42-1221-427A-8F25-2A58DC10D80C}" presName="arrowDiagram3" presStyleCnt="0"/>
      <dgm:spPr/>
    </dgm:pt>
    <dgm:pt modelId="{7E186BD2-EF5F-4C5E-99FA-1A8E8B63C781}" type="pres">
      <dgm:prSet presAssocID="{C250FB40-BF31-403B-91B7-FE048C5E5896}" presName="bullet3a" presStyleLbl="node1" presStyleIdx="0" presStyleCnt="3" custLinFactX="-300000" custLinFactNeighborX="-374935" custLinFactNeighborY="-91048"/>
      <dgm:spPr>
        <a:solidFill>
          <a:srgbClr val="006487"/>
        </a:solidFill>
      </dgm:spPr>
      <dgm:t>
        <a:bodyPr/>
        <a:lstStyle/>
        <a:p>
          <a:endParaRPr lang="it-IT"/>
        </a:p>
      </dgm:t>
    </dgm:pt>
    <dgm:pt modelId="{A685A404-EAA4-47DF-9558-28C3B3838243}" type="pres">
      <dgm:prSet presAssocID="{C250FB40-BF31-403B-91B7-FE048C5E5896}" presName="textBox3a" presStyleLbl="revTx" presStyleIdx="0" presStyleCnt="3" custLinFactNeighborX="-73679" custLinFactNeighborY="-1082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2F1CB19-AB20-42BE-9312-8AF841530079}" type="pres">
      <dgm:prSet presAssocID="{C72030E1-4B9C-497C-99F4-92FD69D2DE72}" presName="bullet3b" presStyleLbl="node1" presStyleIdx="1" presStyleCnt="3" custLinFactX="-85193" custLinFactNeighborX="-100000" custLinFactNeighborY="41760"/>
      <dgm:spPr>
        <a:solidFill>
          <a:srgbClr val="006487"/>
        </a:solidFill>
      </dgm:spPr>
      <dgm:t>
        <a:bodyPr/>
        <a:lstStyle/>
        <a:p>
          <a:endParaRPr lang="it-IT"/>
        </a:p>
      </dgm:t>
    </dgm:pt>
    <dgm:pt modelId="{2D51E299-83A0-44B2-BD99-4207DD0E8F2C}" type="pres">
      <dgm:prSet presAssocID="{C72030E1-4B9C-497C-99F4-92FD69D2DE72}" presName="textBox3b" presStyleLbl="revTx" presStyleIdx="1" presStyleCnt="3" custScaleY="20968" custLinFactNeighborX="-36596" custLinFactNeighborY="-2734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85D39DF-1DDD-490D-8F1D-55B31BB02E77}" type="pres">
      <dgm:prSet presAssocID="{1B86335D-F810-43E3-AFA9-D7B71B559521}" presName="bullet3c" presStyleLbl="node1" presStyleIdx="2" presStyleCnt="3" custLinFactX="5311" custLinFactNeighborX="100000" custLinFactNeighborY="-6455"/>
      <dgm:spPr>
        <a:solidFill>
          <a:srgbClr val="006487"/>
        </a:solidFill>
      </dgm:spPr>
      <dgm:t>
        <a:bodyPr/>
        <a:lstStyle/>
        <a:p>
          <a:endParaRPr lang="it-IT"/>
        </a:p>
      </dgm:t>
    </dgm:pt>
    <dgm:pt modelId="{85A889BE-4601-4B1F-879F-F95EDE234D5C}" type="pres">
      <dgm:prSet presAssocID="{1B86335D-F810-43E3-AFA9-D7B71B559521}" presName="textBox3c" presStyleLbl="revTx" presStyleIdx="2" presStyleCnt="3" custLinFactNeighborX="24442" custLinFactNeighborY="-16757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12399E8A-DB74-45B1-9D29-5EDD80EA02A4}" type="presOf" srcId="{C72030E1-4B9C-497C-99F4-92FD69D2DE72}" destId="{2D51E299-83A0-44B2-BD99-4207DD0E8F2C}" srcOrd="0" destOrd="0" presId="urn:microsoft.com/office/officeart/2005/8/layout/arrow2"/>
    <dgm:cxn modelId="{1F7705F3-668E-47F1-84F0-C21AE64A23C8}" srcId="{F6CECA42-1221-427A-8F25-2A58DC10D80C}" destId="{C250FB40-BF31-403B-91B7-FE048C5E5896}" srcOrd="0" destOrd="0" parTransId="{5C007B08-8AB2-486F-8CCF-C604D062BC35}" sibTransId="{6995F464-7041-445F-9108-4687C0BEDC5F}"/>
    <dgm:cxn modelId="{3320562E-04EA-439A-BC31-8C806B82978D}" type="presOf" srcId="{1B86335D-F810-43E3-AFA9-D7B71B559521}" destId="{85A889BE-4601-4B1F-879F-F95EDE234D5C}" srcOrd="0" destOrd="0" presId="urn:microsoft.com/office/officeart/2005/8/layout/arrow2"/>
    <dgm:cxn modelId="{0ABD9498-92A3-4C0A-A75F-9BA0085B1368}" srcId="{F6CECA42-1221-427A-8F25-2A58DC10D80C}" destId="{1B86335D-F810-43E3-AFA9-D7B71B559521}" srcOrd="2" destOrd="0" parTransId="{976CDA3D-00EA-4547-B15A-0BE5B2C2C399}" sibTransId="{0864F954-EE2A-43A5-B49E-F227019E274E}"/>
    <dgm:cxn modelId="{71D5E754-F3CA-4B6B-942E-B9622DA4A6AD}" srcId="{F6CECA42-1221-427A-8F25-2A58DC10D80C}" destId="{C72030E1-4B9C-497C-99F4-92FD69D2DE72}" srcOrd="1" destOrd="0" parTransId="{44770201-A685-4B0A-9E95-BB4E921C3313}" sibTransId="{0A730D51-6B52-496B-9C3F-436EBD2F9D83}"/>
    <dgm:cxn modelId="{D943CD6B-29B7-4DC5-B214-4987EA16DED8}" type="presOf" srcId="{F6CECA42-1221-427A-8F25-2A58DC10D80C}" destId="{1B2B179E-FB59-431E-83F7-2B7DBCD10D10}" srcOrd="0" destOrd="0" presId="urn:microsoft.com/office/officeart/2005/8/layout/arrow2"/>
    <dgm:cxn modelId="{0A0EEB9F-DD3C-4D1B-9152-9FC45AF45A46}" type="presOf" srcId="{C250FB40-BF31-403B-91B7-FE048C5E5896}" destId="{A685A404-EAA4-47DF-9558-28C3B3838243}" srcOrd="0" destOrd="0" presId="urn:microsoft.com/office/officeart/2005/8/layout/arrow2"/>
    <dgm:cxn modelId="{EC6DF39F-2D7B-4C0C-AFC5-E767D27EDA0B}" type="presParOf" srcId="{1B2B179E-FB59-431E-83F7-2B7DBCD10D10}" destId="{50080C5D-4D5B-4375-A343-C26554F1A547}" srcOrd="0" destOrd="0" presId="urn:microsoft.com/office/officeart/2005/8/layout/arrow2"/>
    <dgm:cxn modelId="{973369A6-EB80-4E42-935D-9C93C3A682DE}" type="presParOf" srcId="{1B2B179E-FB59-431E-83F7-2B7DBCD10D10}" destId="{13C4B967-8781-43D2-95D6-3A14A567DCAF}" srcOrd="1" destOrd="0" presId="urn:microsoft.com/office/officeart/2005/8/layout/arrow2"/>
    <dgm:cxn modelId="{79382D9E-B17D-45D0-80FB-3EE8A694690F}" type="presParOf" srcId="{13C4B967-8781-43D2-95D6-3A14A567DCAF}" destId="{7E186BD2-EF5F-4C5E-99FA-1A8E8B63C781}" srcOrd="0" destOrd="0" presId="urn:microsoft.com/office/officeart/2005/8/layout/arrow2"/>
    <dgm:cxn modelId="{1B7B353F-5388-453E-B1EB-69BB2651A927}" type="presParOf" srcId="{13C4B967-8781-43D2-95D6-3A14A567DCAF}" destId="{A685A404-EAA4-47DF-9558-28C3B3838243}" srcOrd="1" destOrd="0" presId="urn:microsoft.com/office/officeart/2005/8/layout/arrow2"/>
    <dgm:cxn modelId="{ABFD3978-4716-4475-846C-21E9EA5209C4}" type="presParOf" srcId="{13C4B967-8781-43D2-95D6-3A14A567DCAF}" destId="{A2F1CB19-AB20-42BE-9312-8AF841530079}" srcOrd="2" destOrd="0" presId="urn:microsoft.com/office/officeart/2005/8/layout/arrow2"/>
    <dgm:cxn modelId="{E50479AE-C5B2-4B7A-94BD-72B9BB289D04}" type="presParOf" srcId="{13C4B967-8781-43D2-95D6-3A14A567DCAF}" destId="{2D51E299-83A0-44B2-BD99-4207DD0E8F2C}" srcOrd="3" destOrd="0" presId="urn:microsoft.com/office/officeart/2005/8/layout/arrow2"/>
    <dgm:cxn modelId="{220ECEAF-9FE8-4FB2-A75A-4B248FF71A2E}" type="presParOf" srcId="{13C4B967-8781-43D2-95D6-3A14A567DCAF}" destId="{585D39DF-1DDD-490D-8F1D-55B31BB02E77}" srcOrd="4" destOrd="0" presId="urn:microsoft.com/office/officeart/2005/8/layout/arrow2"/>
    <dgm:cxn modelId="{F77D4CB6-5940-4EC4-8FCA-DE855FFE1356}" type="presParOf" srcId="{13C4B967-8781-43D2-95D6-3A14A567DCAF}" destId="{85A889BE-4601-4B1F-879F-F95EDE234D5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E5BA19-5750-4157-A978-1368B85D3D6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B13D2E-582A-4960-BE21-A243A2CE78B4}">
      <dgm:prSet phldrT="[Text]" custT="1"/>
      <dgm:spPr/>
      <dgm:t>
        <a:bodyPr/>
        <a:lstStyle/>
        <a:p>
          <a:r>
            <a:rPr lang="en-US" sz="2400" dirty="0" smtClean="0"/>
            <a:t>Two Step Verification</a:t>
          </a:r>
          <a:endParaRPr lang="en-US" sz="2400" dirty="0"/>
        </a:p>
      </dgm:t>
    </dgm:pt>
    <dgm:pt modelId="{08E13EFB-580A-4A28-A3B2-1C79C4E27844}" type="parTrans" cxnId="{3B643B3B-9FF1-4AAE-9B9D-1E42CE37D5D8}">
      <dgm:prSet/>
      <dgm:spPr/>
      <dgm:t>
        <a:bodyPr/>
        <a:lstStyle/>
        <a:p>
          <a:endParaRPr lang="en-US"/>
        </a:p>
      </dgm:t>
    </dgm:pt>
    <dgm:pt modelId="{AE72C07B-E5CA-48B1-93CD-8081272D5268}" type="sibTrans" cxnId="{3B643B3B-9FF1-4AAE-9B9D-1E42CE37D5D8}">
      <dgm:prSet/>
      <dgm:spPr/>
      <dgm:t>
        <a:bodyPr/>
        <a:lstStyle/>
        <a:p>
          <a:endParaRPr lang="en-US"/>
        </a:p>
      </dgm:t>
    </dgm:pt>
    <dgm:pt modelId="{A63B201D-0A52-44ED-9306-6E776DEDBE22}">
      <dgm:prSet phldrT="[Text]" custT="1"/>
      <dgm:spPr/>
      <dgm:t>
        <a:bodyPr/>
        <a:lstStyle/>
        <a:p>
          <a:r>
            <a:rPr lang="en-US" sz="2400" dirty="0" smtClean="0"/>
            <a:t>Create Microsoft Passport</a:t>
          </a:r>
          <a:endParaRPr lang="en-US" sz="2400" dirty="0"/>
        </a:p>
      </dgm:t>
    </dgm:pt>
    <dgm:pt modelId="{913AFDB4-30D0-4DC5-805B-7F99C831263A}" type="parTrans" cxnId="{8265E9AA-345A-40FD-9547-DA674BBC5A27}">
      <dgm:prSet/>
      <dgm:spPr/>
      <dgm:t>
        <a:bodyPr/>
        <a:lstStyle/>
        <a:p>
          <a:endParaRPr lang="en-US"/>
        </a:p>
      </dgm:t>
    </dgm:pt>
    <dgm:pt modelId="{C9B2624E-4C9B-43EE-9189-47021F92649C}" type="sibTrans" cxnId="{8265E9AA-345A-40FD-9547-DA674BBC5A27}">
      <dgm:prSet/>
      <dgm:spPr/>
      <dgm:t>
        <a:bodyPr/>
        <a:lstStyle/>
        <a:p>
          <a:endParaRPr lang="en-US"/>
        </a:p>
      </dgm:t>
    </dgm:pt>
    <dgm:pt modelId="{0BA265A0-14AD-4418-96D1-0F64EE596683}">
      <dgm:prSet phldrT="[Text]" custT="1"/>
      <dgm:spPr/>
      <dgm:t>
        <a:bodyPr/>
        <a:lstStyle/>
        <a:p>
          <a:r>
            <a:rPr lang="en-US" sz="2400" dirty="0" smtClean="0"/>
            <a:t>Register Public key with Server</a:t>
          </a:r>
          <a:endParaRPr lang="en-US" sz="2400" dirty="0"/>
        </a:p>
      </dgm:t>
    </dgm:pt>
    <dgm:pt modelId="{47CB5048-D6EA-46CA-A645-355DC89EACC6}" type="parTrans" cxnId="{043C58A1-368A-4F3D-BFFB-C70428F2683B}">
      <dgm:prSet/>
      <dgm:spPr/>
      <dgm:t>
        <a:bodyPr/>
        <a:lstStyle/>
        <a:p>
          <a:endParaRPr lang="en-US"/>
        </a:p>
      </dgm:t>
    </dgm:pt>
    <dgm:pt modelId="{B6AF7CB5-D5C9-4150-A825-9189DD6754E8}" type="sibTrans" cxnId="{043C58A1-368A-4F3D-BFFB-C70428F2683B}">
      <dgm:prSet/>
      <dgm:spPr/>
      <dgm:t>
        <a:bodyPr/>
        <a:lstStyle/>
        <a:p>
          <a:endParaRPr lang="en-US"/>
        </a:p>
      </dgm:t>
    </dgm:pt>
    <dgm:pt modelId="{4F2AEB51-52E7-4989-9F59-4D2A4EC106A6}" type="pres">
      <dgm:prSet presAssocID="{9AE5BA19-5750-4157-A978-1368B85D3D6D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401198-8F22-414C-A723-5722C299E018}" type="pres">
      <dgm:prSet presAssocID="{E4B13D2E-582A-4960-BE21-A243A2CE78B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270F9-7088-483A-B187-562A271B506B}" type="pres">
      <dgm:prSet presAssocID="{AE72C07B-E5CA-48B1-93CD-8081272D526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D7A2EC7-AF36-42DC-B714-FCEA25ED4B4E}" type="pres">
      <dgm:prSet presAssocID="{AE72C07B-E5CA-48B1-93CD-8081272D526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DC4002E-05C5-4DDF-936E-EE637E594F5F}" type="pres">
      <dgm:prSet presAssocID="{A63B201D-0A52-44ED-9306-6E776DEDBE2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06E25D-83A9-44BC-A59F-28B18D8C1D85}" type="pres">
      <dgm:prSet presAssocID="{C9B2624E-4C9B-43EE-9189-47021F92649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99958A9-92A0-4742-BC2B-3A3ED5DE8179}" type="pres">
      <dgm:prSet presAssocID="{C9B2624E-4C9B-43EE-9189-47021F92649C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F6822FF-A7E3-4F35-B550-B181BDCAA257}" type="pres">
      <dgm:prSet presAssocID="{0BA265A0-14AD-4418-96D1-0F64EE59668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347834-6512-405F-97C9-7E15665371A1}" type="presOf" srcId="{AE72C07B-E5CA-48B1-93CD-8081272D5268}" destId="{8FF270F9-7088-483A-B187-562A271B506B}" srcOrd="0" destOrd="0" presId="urn:microsoft.com/office/officeart/2005/8/layout/process2"/>
    <dgm:cxn modelId="{60B2874F-0D56-4A91-B429-DC4F9B3D792B}" type="presOf" srcId="{0BA265A0-14AD-4418-96D1-0F64EE596683}" destId="{4F6822FF-A7E3-4F35-B550-B181BDCAA257}" srcOrd="0" destOrd="0" presId="urn:microsoft.com/office/officeart/2005/8/layout/process2"/>
    <dgm:cxn modelId="{BB432538-2C34-43C0-A5C6-8027492BE136}" type="presOf" srcId="{C9B2624E-4C9B-43EE-9189-47021F92649C}" destId="{B99958A9-92A0-4742-BC2B-3A3ED5DE8179}" srcOrd="1" destOrd="0" presId="urn:microsoft.com/office/officeart/2005/8/layout/process2"/>
    <dgm:cxn modelId="{065DF044-8F20-421A-A8A3-BA944AA206E0}" type="presOf" srcId="{E4B13D2E-582A-4960-BE21-A243A2CE78B4}" destId="{66401198-8F22-414C-A723-5722C299E018}" srcOrd="0" destOrd="0" presId="urn:microsoft.com/office/officeart/2005/8/layout/process2"/>
    <dgm:cxn modelId="{8265E9AA-345A-40FD-9547-DA674BBC5A27}" srcId="{9AE5BA19-5750-4157-A978-1368B85D3D6D}" destId="{A63B201D-0A52-44ED-9306-6E776DEDBE22}" srcOrd="1" destOrd="0" parTransId="{913AFDB4-30D0-4DC5-805B-7F99C831263A}" sibTransId="{C9B2624E-4C9B-43EE-9189-47021F92649C}"/>
    <dgm:cxn modelId="{F2089B48-D9AB-44C3-AFF2-8D4C6FE7912C}" type="presOf" srcId="{A63B201D-0A52-44ED-9306-6E776DEDBE22}" destId="{0DC4002E-05C5-4DDF-936E-EE637E594F5F}" srcOrd="0" destOrd="0" presId="urn:microsoft.com/office/officeart/2005/8/layout/process2"/>
    <dgm:cxn modelId="{8987334B-42B9-47EA-A95D-BE2A6D807186}" type="presOf" srcId="{C9B2624E-4C9B-43EE-9189-47021F92649C}" destId="{C406E25D-83A9-44BC-A59F-28B18D8C1D85}" srcOrd="0" destOrd="0" presId="urn:microsoft.com/office/officeart/2005/8/layout/process2"/>
    <dgm:cxn modelId="{3B643B3B-9FF1-4AAE-9B9D-1E42CE37D5D8}" srcId="{9AE5BA19-5750-4157-A978-1368B85D3D6D}" destId="{E4B13D2E-582A-4960-BE21-A243A2CE78B4}" srcOrd="0" destOrd="0" parTransId="{08E13EFB-580A-4A28-A3B2-1C79C4E27844}" sibTransId="{AE72C07B-E5CA-48B1-93CD-8081272D5268}"/>
    <dgm:cxn modelId="{A031E37E-DEF6-4773-A51F-793BFF1AD0D9}" type="presOf" srcId="{AE72C07B-E5CA-48B1-93CD-8081272D5268}" destId="{AD7A2EC7-AF36-42DC-B714-FCEA25ED4B4E}" srcOrd="1" destOrd="0" presId="urn:microsoft.com/office/officeart/2005/8/layout/process2"/>
    <dgm:cxn modelId="{043C58A1-368A-4F3D-BFFB-C70428F2683B}" srcId="{9AE5BA19-5750-4157-A978-1368B85D3D6D}" destId="{0BA265A0-14AD-4418-96D1-0F64EE596683}" srcOrd="2" destOrd="0" parTransId="{47CB5048-D6EA-46CA-A645-355DC89EACC6}" sibTransId="{B6AF7CB5-D5C9-4150-A825-9189DD6754E8}"/>
    <dgm:cxn modelId="{C1CA2D29-E95A-46AE-A4C5-7F349EB935EB}" type="presOf" srcId="{9AE5BA19-5750-4157-A978-1368B85D3D6D}" destId="{4F2AEB51-52E7-4989-9F59-4D2A4EC106A6}" srcOrd="0" destOrd="0" presId="urn:microsoft.com/office/officeart/2005/8/layout/process2"/>
    <dgm:cxn modelId="{8807DBE1-D72C-4060-BDA5-A86A2820B994}" type="presParOf" srcId="{4F2AEB51-52E7-4989-9F59-4D2A4EC106A6}" destId="{66401198-8F22-414C-A723-5722C299E018}" srcOrd="0" destOrd="0" presId="urn:microsoft.com/office/officeart/2005/8/layout/process2"/>
    <dgm:cxn modelId="{B604FEAC-443F-4218-98FE-8D9D357857BC}" type="presParOf" srcId="{4F2AEB51-52E7-4989-9F59-4D2A4EC106A6}" destId="{8FF270F9-7088-483A-B187-562A271B506B}" srcOrd="1" destOrd="0" presId="urn:microsoft.com/office/officeart/2005/8/layout/process2"/>
    <dgm:cxn modelId="{19FAE157-0EFC-410A-9705-08B99F15FAFE}" type="presParOf" srcId="{8FF270F9-7088-483A-B187-562A271B506B}" destId="{AD7A2EC7-AF36-42DC-B714-FCEA25ED4B4E}" srcOrd="0" destOrd="0" presId="urn:microsoft.com/office/officeart/2005/8/layout/process2"/>
    <dgm:cxn modelId="{19133B75-412B-4497-9DEA-EB307FBD8DFB}" type="presParOf" srcId="{4F2AEB51-52E7-4989-9F59-4D2A4EC106A6}" destId="{0DC4002E-05C5-4DDF-936E-EE637E594F5F}" srcOrd="2" destOrd="0" presId="urn:microsoft.com/office/officeart/2005/8/layout/process2"/>
    <dgm:cxn modelId="{69CC2232-6B3C-444C-B0E8-58F673B0CCD2}" type="presParOf" srcId="{4F2AEB51-52E7-4989-9F59-4D2A4EC106A6}" destId="{C406E25D-83A9-44BC-A59F-28B18D8C1D85}" srcOrd="3" destOrd="0" presId="urn:microsoft.com/office/officeart/2005/8/layout/process2"/>
    <dgm:cxn modelId="{994E35CB-DD99-4C32-B1FF-F50E49F11262}" type="presParOf" srcId="{C406E25D-83A9-44BC-A59F-28B18D8C1D85}" destId="{B99958A9-92A0-4742-BC2B-3A3ED5DE8179}" srcOrd="0" destOrd="0" presId="urn:microsoft.com/office/officeart/2005/8/layout/process2"/>
    <dgm:cxn modelId="{4B278814-6796-456D-A001-204EB11A617C}" type="presParOf" srcId="{4F2AEB51-52E7-4989-9F59-4D2A4EC106A6}" destId="{4F6822FF-A7E3-4F35-B550-B181BDCAA2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5D09B0-5327-4A05-9156-C55CECA095E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A5E75D-0067-4B16-8E16-3691C7B3B590}">
      <dgm:prSet phldrT="[Text]" custT="1"/>
      <dgm:spPr/>
      <dgm:t>
        <a:bodyPr/>
        <a:lstStyle/>
        <a:p>
          <a:r>
            <a:rPr lang="en-US" sz="2400" dirty="0" smtClean="0"/>
            <a:t>Open Microsoft Passport</a:t>
          </a:r>
          <a:endParaRPr lang="en-US" sz="2400" dirty="0"/>
        </a:p>
      </dgm:t>
    </dgm:pt>
    <dgm:pt modelId="{20B2DE18-8DC3-4358-9258-AA4320F14C62}" type="parTrans" cxnId="{C051BB56-113E-4F46-9DDA-05A018527488}">
      <dgm:prSet/>
      <dgm:spPr/>
      <dgm:t>
        <a:bodyPr/>
        <a:lstStyle/>
        <a:p>
          <a:endParaRPr lang="en-US"/>
        </a:p>
      </dgm:t>
    </dgm:pt>
    <dgm:pt modelId="{5DE511C4-B77E-44CF-91E8-91196109E947}" type="sibTrans" cxnId="{C051BB56-113E-4F46-9DDA-05A018527488}">
      <dgm:prSet/>
      <dgm:spPr/>
      <dgm:t>
        <a:bodyPr/>
        <a:lstStyle/>
        <a:p>
          <a:endParaRPr lang="en-US"/>
        </a:p>
      </dgm:t>
    </dgm:pt>
    <dgm:pt modelId="{3E26DFF3-1238-4986-9B2A-D245040C5D9C}">
      <dgm:prSet phldrT="[Text]" custT="1"/>
      <dgm:spPr/>
      <dgm:t>
        <a:bodyPr/>
        <a:lstStyle/>
        <a:p>
          <a:r>
            <a:rPr lang="en-US" sz="2400" dirty="0" smtClean="0"/>
            <a:t>Sign challenge from Server with Microsoft Passport</a:t>
          </a:r>
          <a:endParaRPr lang="en-US" sz="2400" dirty="0"/>
        </a:p>
      </dgm:t>
    </dgm:pt>
    <dgm:pt modelId="{9E24C25F-8B03-4C27-95F4-88B225E0802A}" type="parTrans" cxnId="{897A52A7-3D3A-48F6-A138-021BB575F52B}">
      <dgm:prSet/>
      <dgm:spPr/>
      <dgm:t>
        <a:bodyPr/>
        <a:lstStyle/>
        <a:p>
          <a:endParaRPr lang="en-US"/>
        </a:p>
      </dgm:t>
    </dgm:pt>
    <dgm:pt modelId="{36CA2CC4-2A1F-4851-9FBA-4EC68268653D}" type="sibTrans" cxnId="{897A52A7-3D3A-48F6-A138-021BB575F52B}">
      <dgm:prSet/>
      <dgm:spPr/>
      <dgm:t>
        <a:bodyPr/>
        <a:lstStyle/>
        <a:p>
          <a:endParaRPr lang="en-US"/>
        </a:p>
      </dgm:t>
    </dgm:pt>
    <dgm:pt modelId="{6B0A4761-9127-402D-9A7D-E2CA1569D4FB}">
      <dgm:prSet phldrT="[Text]" custT="1"/>
      <dgm:spPr/>
      <dgm:t>
        <a:bodyPr/>
        <a:lstStyle/>
        <a:p>
          <a:r>
            <a:rPr lang="en-US" sz="2400" dirty="0" smtClean="0"/>
            <a:t>Send digital signature to server</a:t>
          </a:r>
          <a:endParaRPr lang="en-US" sz="2400" dirty="0"/>
        </a:p>
      </dgm:t>
    </dgm:pt>
    <dgm:pt modelId="{2E036D6E-9404-45D8-8E41-D9662A4EA218}" type="parTrans" cxnId="{26D89678-19D6-4CC1-9752-3B95427FC825}">
      <dgm:prSet/>
      <dgm:spPr/>
      <dgm:t>
        <a:bodyPr/>
        <a:lstStyle/>
        <a:p>
          <a:endParaRPr lang="en-US"/>
        </a:p>
      </dgm:t>
    </dgm:pt>
    <dgm:pt modelId="{2D14D457-E508-4379-8795-113572824168}" type="sibTrans" cxnId="{26D89678-19D6-4CC1-9752-3B95427FC825}">
      <dgm:prSet/>
      <dgm:spPr/>
      <dgm:t>
        <a:bodyPr/>
        <a:lstStyle/>
        <a:p>
          <a:endParaRPr lang="en-US"/>
        </a:p>
      </dgm:t>
    </dgm:pt>
    <dgm:pt modelId="{D5AEF082-6EFE-415C-B946-8EA3105FD035}" type="pres">
      <dgm:prSet presAssocID="{4E5D09B0-5327-4A05-9156-C55CECA095E4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2C334-F499-413F-B10F-B5B19AC2F2F9}" type="pres">
      <dgm:prSet presAssocID="{66A5E75D-0067-4B16-8E16-3691C7B3B59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32186F-A0DE-4978-9260-0D17A9966ED1}" type="pres">
      <dgm:prSet presAssocID="{5DE511C4-B77E-44CF-91E8-91196109E94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5832F2B-DE03-4EAB-A73A-F8CA2D401B2C}" type="pres">
      <dgm:prSet presAssocID="{5DE511C4-B77E-44CF-91E8-91196109E94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E07DC59-7EDE-45AD-9914-318CBEF0A690}" type="pres">
      <dgm:prSet presAssocID="{3E26DFF3-1238-4986-9B2A-D245040C5D9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37F6E-D9AE-4ABE-906F-7358D2CA015C}" type="pres">
      <dgm:prSet presAssocID="{36CA2CC4-2A1F-4851-9FBA-4EC6826865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352FB8D-0C31-4EED-B7E9-E6EB82568CA7}" type="pres">
      <dgm:prSet presAssocID="{36CA2CC4-2A1F-4851-9FBA-4EC6826865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6035FCD-AC9C-457C-9DC8-BDE1A708A56B}" type="pres">
      <dgm:prSet presAssocID="{6B0A4761-9127-402D-9A7D-E2CA1569D4F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9D7DC7-73BA-4250-8BD0-4085549ECB47}" type="presOf" srcId="{66A5E75D-0067-4B16-8E16-3691C7B3B590}" destId="{27C2C334-F499-413F-B10F-B5B19AC2F2F9}" srcOrd="0" destOrd="0" presId="urn:microsoft.com/office/officeart/2005/8/layout/process2"/>
    <dgm:cxn modelId="{A0E46462-D4F8-48B8-BC1C-E0FE41861048}" type="presOf" srcId="{6B0A4761-9127-402D-9A7D-E2CA1569D4FB}" destId="{06035FCD-AC9C-457C-9DC8-BDE1A708A56B}" srcOrd="0" destOrd="0" presId="urn:microsoft.com/office/officeart/2005/8/layout/process2"/>
    <dgm:cxn modelId="{C051BB56-113E-4F46-9DDA-05A018527488}" srcId="{4E5D09B0-5327-4A05-9156-C55CECA095E4}" destId="{66A5E75D-0067-4B16-8E16-3691C7B3B590}" srcOrd="0" destOrd="0" parTransId="{20B2DE18-8DC3-4358-9258-AA4320F14C62}" sibTransId="{5DE511C4-B77E-44CF-91E8-91196109E947}"/>
    <dgm:cxn modelId="{2BD8A724-83DB-4CDA-8333-D8D5EE61C44F}" type="presOf" srcId="{3E26DFF3-1238-4986-9B2A-D245040C5D9C}" destId="{0E07DC59-7EDE-45AD-9914-318CBEF0A690}" srcOrd="0" destOrd="0" presId="urn:microsoft.com/office/officeart/2005/8/layout/process2"/>
    <dgm:cxn modelId="{7C087529-8B95-4325-9448-57DE7573916E}" type="presOf" srcId="{4E5D09B0-5327-4A05-9156-C55CECA095E4}" destId="{D5AEF082-6EFE-415C-B946-8EA3105FD035}" srcOrd="0" destOrd="0" presId="urn:microsoft.com/office/officeart/2005/8/layout/process2"/>
    <dgm:cxn modelId="{291B6301-BEF3-44F6-ABA7-9D218E3BC659}" type="presOf" srcId="{36CA2CC4-2A1F-4851-9FBA-4EC68268653D}" destId="{8352FB8D-0C31-4EED-B7E9-E6EB82568CA7}" srcOrd="1" destOrd="0" presId="urn:microsoft.com/office/officeart/2005/8/layout/process2"/>
    <dgm:cxn modelId="{F1BB68CB-5A10-4CA4-805B-429AE886CE03}" type="presOf" srcId="{5DE511C4-B77E-44CF-91E8-91196109E947}" destId="{0532186F-A0DE-4978-9260-0D17A9966ED1}" srcOrd="0" destOrd="0" presId="urn:microsoft.com/office/officeart/2005/8/layout/process2"/>
    <dgm:cxn modelId="{0C361B2A-E246-475D-9001-9AB45354D63C}" type="presOf" srcId="{5DE511C4-B77E-44CF-91E8-91196109E947}" destId="{05832F2B-DE03-4EAB-A73A-F8CA2D401B2C}" srcOrd="1" destOrd="0" presId="urn:microsoft.com/office/officeart/2005/8/layout/process2"/>
    <dgm:cxn modelId="{029E1D48-BB57-48DD-B20C-DA386FE1D97A}" type="presOf" srcId="{36CA2CC4-2A1F-4851-9FBA-4EC68268653D}" destId="{CCC37F6E-D9AE-4ABE-906F-7358D2CA015C}" srcOrd="0" destOrd="0" presId="urn:microsoft.com/office/officeart/2005/8/layout/process2"/>
    <dgm:cxn modelId="{26D89678-19D6-4CC1-9752-3B95427FC825}" srcId="{4E5D09B0-5327-4A05-9156-C55CECA095E4}" destId="{6B0A4761-9127-402D-9A7D-E2CA1569D4FB}" srcOrd="2" destOrd="0" parTransId="{2E036D6E-9404-45D8-8E41-D9662A4EA218}" sibTransId="{2D14D457-E508-4379-8795-113572824168}"/>
    <dgm:cxn modelId="{897A52A7-3D3A-48F6-A138-021BB575F52B}" srcId="{4E5D09B0-5327-4A05-9156-C55CECA095E4}" destId="{3E26DFF3-1238-4986-9B2A-D245040C5D9C}" srcOrd="1" destOrd="0" parTransId="{9E24C25F-8B03-4C27-95F4-88B225E0802A}" sibTransId="{36CA2CC4-2A1F-4851-9FBA-4EC68268653D}"/>
    <dgm:cxn modelId="{1A16DD32-239F-45A7-ACF9-CD9E8FB4FD5F}" type="presParOf" srcId="{D5AEF082-6EFE-415C-B946-8EA3105FD035}" destId="{27C2C334-F499-413F-B10F-B5B19AC2F2F9}" srcOrd="0" destOrd="0" presId="urn:microsoft.com/office/officeart/2005/8/layout/process2"/>
    <dgm:cxn modelId="{BE1C0D16-0D98-46A5-AAEA-E5402EFB9DA9}" type="presParOf" srcId="{D5AEF082-6EFE-415C-B946-8EA3105FD035}" destId="{0532186F-A0DE-4978-9260-0D17A9966ED1}" srcOrd="1" destOrd="0" presId="urn:microsoft.com/office/officeart/2005/8/layout/process2"/>
    <dgm:cxn modelId="{7F764F1F-3B16-41B0-9BB3-2F3B73EDFC15}" type="presParOf" srcId="{0532186F-A0DE-4978-9260-0D17A9966ED1}" destId="{05832F2B-DE03-4EAB-A73A-F8CA2D401B2C}" srcOrd="0" destOrd="0" presId="urn:microsoft.com/office/officeart/2005/8/layout/process2"/>
    <dgm:cxn modelId="{883D52CC-17C2-4083-B130-3C5ECE7469F0}" type="presParOf" srcId="{D5AEF082-6EFE-415C-B946-8EA3105FD035}" destId="{0E07DC59-7EDE-45AD-9914-318CBEF0A690}" srcOrd="2" destOrd="0" presId="urn:microsoft.com/office/officeart/2005/8/layout/process2"/>
    <dgm:cxn modelId="{E7DA7B1E-9C5A-48A4-A44F-14EDD133828A}" type="presParOf" srcId="{D5AEF082-6EFE-415C-B946-8EA3105FD035}" destId="{CCC37F6E-D9AE-4ABE-906F-7358D2CA015C}" srcOrd="3" destOrd="0" presId="urn:microsoft.com/office/officeart/2005/8/layout/process2"/>
    <dgm:cxn modelId="{86257907-16AE-4CBD-A5C9-BD7F12EFD41C}" type="presParOf" srcId="{CCC37F6E-D9AE-4ABE-906F-7358D2CA015C}" destId="{8352FB8D-0C31-4EED-B7E9-E6EB82568CA7}" srcOrd="0" destOrd="0" presId="urn:microsoft.com/office/officeart/2005/8/layout/process2"/>
    <dgm:cxn modelId="{BEE97182-E8D8-46F4-B961-C1789D855F7B}" type="presParOf" srcId="{D5AEF082-6EFE-415C-B946-8EA3105FD035}" destId="{06035FCD-AC9C-457C-9DC8-BDE1A708A56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E5927-FE91-47F0-A9E5-6488598C998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7B86DE-83F5-4AE3-B10A-5479A879BB16}">
      <dgm:prSet phldrT="[Text]" custT="1"/>
      <dgm:spPr/>
      <dgm:t>
        <a:bodyPr/>
        <a:lstStyle/>
        <a:p>
          <a:r>
            <a:rPr lang="en-US" sz="2400" dirty="0" smtClean="0"/>
            <a:t>Open Microsoft Passport</a:t>
          </a:r>
          <a:endParaRPr lang="en-US" sz="2400" dirty="0"/>
        </a:p>
      </dgm:t>
    </dgm:pt>
    <dgm:pt modelId="{4B67945E-CCD9-4FC4-93D2-BBC35C7B754F}" type="parTrans" cxnId="{72C27F2A-5B72-4F10-97ED-5096EB4D0B00}">
      <dgm:prSet/>
      <dgm:spPr/>
      <dgm:t>
        <a:bodyPr/>
        <a:lstStyle/>
        <a:p>
          <a:endParaRPr lang="en-US"/>
        </a:p>
      </dgm:t>
    </dgm:pt>
    <dgm:pt modelId="{CB967DFA-B77F-498B-B849-DAC0EA004B91}" type="sibTrans" cxnId="{72C27F2A-5B72-4F10-97ED-5096EB4D0B00}">
      <dgm:prSet/>
      <dgm:spPr/>
      <dgm:t>
        <a:bodyPr/>
        <a:lstStyle/>
        <a:p>
          <a:endParaRPr lang="en-US"/>
        </a:p>
      </dgm:t>
    </dgm:pt>
    <dgm:pt modelId="{7E8CB760-0FD2-43E8-98C3-8D6133232CDF}">
      <dgm:prSet phldrT="[Text]" custT="1"/>
      <dgm:spPr/>
      <dgm:t>
        <a:bodyPr/>
        <a:lstStyle/>
        <a:p>
          <a:r>
            <a:rPr lang="en-US" sz="2400" dirty="0" smtClean="0"/>
            <a:t>Delete Passport</a:t>
          </a:r>
          <a:endParaRPr lang="en-US" sz="2400" dirty="0"/>
        </a:p>
      </dgm:t>
    </dgm:pt>
    <dgm:pt modelId="{F842A133-2B5B-47DF-8B02-EA2C9F178206}" type="parTrans" cxnId="{48C19215-DE29-4599-9226-B042BB600D26}">
      <dgm:prSet/>
      <dgm:spPr/>
      <dgm:t>
        <a:bodyPr/>
        <a:lstStyle/>
        <a:p>
          <a:endParaRPr lang="en-US"/>
        </a:p>
      </dgm:t>
    </dgm:pt>
    <dgm:pt modelId="{B14372D5-A4D4-4010-8EA6-FF6673DFC2A6}" type="sibTrans" cxnId="{48C19215-DE29-4599-9226-B042BB600D26}">
      <dgm:prSet/>
      <dgm:spPr/>
      <dgm:t>
        <a:bodyPr/>
        <a:lstStyle/>
        <a:p>
          <a:endParaRPr lang="en-US"/>
        </a:p>
      </dgm:t>
    </dgm:pt>
    <dgm:pt modelId="{6CA0A457-FB88-4786-98A3-DF83C7A4A7F4}">
      <dgm:prSet phldrT="[Text]" custT="1"/>
      <dgm:spPr/>
      <dgm:t>
        <a:bodyPr/>
        <a:lstStyle/>
        <a:p>
          <a:r>
            <a:rPr lang="en-US" sz="2400" dirty="0" smtClean="0"/>
            <a:t>Delete Public Key on Server</a:t>
          </a:r>
          <a:endParaRPr lang="en-US" sz="2400" dirty="0"/>
        </a:p>
      </dgm:t>
    </dgm:pt>
    <dgm:pt modelId="{D28E3340-6994-4811-A4C9-A6B1BF15EF90}" type="parTrans" cxnId="{8319EAEE-B787-41DB-9FE6-BE7EB761D13D}">
      <dgm:prSet/>
      <dgm:spPr/>
      <dgm:t>
        <a:bodyPr/>
        <a:lstStyle/>
        <a:p>
          <a:endParaRPr lang="en-US"/>
        </a:p>
      </dgm:t>
    </dgm:pt>
    <dgm:pt modelId="{51191256-C9C3-4187-8E97-116A392384AC}" type="sibTrans" cxnId="{8319EAEE-B787-41DB-9FE6-BE7EB761D13D}">
      <dgm:prSet/>
      <dgm:spPr/>
      <dgm:t>
        <a:bodyPr/>
        <a:lstStyle/>
        <a:p>
          <a:endParaRPr lang="en-US"/>
        </a:p>
      </dgm:t>
    </dgm:pt>
    <dgm:pt modelId="{D2CE1C71-2823-45C0-9B1A-197ED58E84B4}" type="pres">
      <dgm:prSet presAssocID="{FECE5927-FE91-47F0-A9E5-6488598C998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CE67D5-6A8A-4209-A055-289272750E46}" type="pres">
      <dgm:prSet presAssocID="{3E7B86DE-83F5-4AE3-B10A-5479A879BB1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7E561-4EEA-4615-A72C-6539417C78E0}" type="pres">
      <dgm:prSet presAssocID="{CB967DFA-B77F-498B-B849-DAC0EA004B91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2E18503-0069-4B27-AE23-3B34B1DF77EF}" type="pres">
      <dgm:prSet presAssocID="{CB967DFA-B77F-498B-B849-DAC0EA004B91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5D0ED27-6FA7-4E5D-88B0-278BACF750BF}" type="pres">
      <dgm:prSet presAssocID="{7E8CB760-0FD2-43E8-98C3-8D6133232CD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0538C-71E7-4C7E-86A1-6A1864FB9446}" type="pres">
      <dgm:prSet presAssocID="{B14372D5-A4D4-4010-8EA6-FF6673DFC2A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50E917F-790D-4ADF-B449-569652CB9D2A}" type="pres">
      <dgm:prSet presAssocID="{B14372D5-A4D4-4010-8EA6-FF6673DFC2A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877B146-4A6F-4CA4-B1C8-E53BE92FC6A5}" type="pres">
      <dgm:prSet presAssocID="{6CA0A457-FB88-4786-98A3-DF83C7A4A7F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38AC7C-308B-475F-95B7-44F6AFECC3EE}" type="presOf" srcId="{7E8CB760-0FD2-43E8-98C3-8D6133232CDF}" destId="{A5D0ED27-6FA7-4E5D-88B0-278BACF750BF}" srcOrd="0" destOrd="0" presId="urn:microsoft.com/office/officeart/2005/8/layout/process2"/>
    <dgm:cxn modelId="{379B51A5-1B94-4B28-8C57-94D8AD5672BE}" type="presOf" srcId="{CB967DFA-B77F-498B-B849-DAC0EA004B91}" destId="{D2E18503-0069-4B27-AE23-3B34B1DF77EF}" srcOrd="1" destOrd="0" presId="urn:microsoft.com/office/officeart/2005/8/layout/process2"/>
    <dgm:cxn modelId="{A2E951A4-E5B4-46D0-828E-BBCCE1A6D123}" type="presOf" srcId="{CB967DFA-B77F-498B-B849-DAC0EA004B91}" destId="{5A57E561-4EEA-4615-A72C-6539417C78E0}" srcOrd="0" destOrd="0" presId="urn:microsoft.com/office/officeart/2005/8/layout/process2"/>
    <dgm:cxn modelId="{B3EBB3B1-DFEB-49CC-B762-A8CC1A304B10}" type="presOf" srcId="{6CA0A457-FB88-4786-98A3-DF83C7A4A7F4}" destId="{3877B146-4A6F-4CA4-B1C8-E53BE92FC6A5}" srcOrd="0" destOrd="0" presId="urn:microsoft.com/office/officeart/2005/8/layout/process2"/>
    <dgm:cxn modelId="{72C27F2A-5B72-4F10-97ED-5096EB4D0B00}" srcId="{FECE5927-FE91-47F0-A9E5-6488598C998F}" destId="{3E7B86DE-83F5-4AE3-B10A-5479A879BB16}" srcOrd="0" destOrd="0" parTransId="{4B67945E-CCD9-4FC4-93D2-BBC35C7B754F}" sibTransId="{CB967DFA-B77F-498B-B849-DAC0EA004B91}"/>
    <dgm:cxn modelId="{48C19215-DE29-4599-9226-B042BB600D26}" srcId="{FECE5927-FE91-47F0-A9E5-6488598C998F}" destId="{7E8CB760-0FD2-43E8-98C3-8D6133232CDF}" srcOrd="1" destOrd="0" parTransId="{F842A133-2B5B-47DF-8B02-EA2C9F178206}" sibTransId="{B14372D5-A4D4-4010-8EA6-FF6673DFC2A6}"/>
    <dgm:cxn modelId="{28C00FB2-457E-43A8-A15C-894EDA80CC7B}" type="presOf" srcId="{FECE5927-FE91-47F0-A9E5-6488598C998F}" destId="{D2CE1C71-2823-45C0-9B1A-197ED58E84B4}" srcOrd="0" destOrd="0" presId="urn:microsoft.com/office/officeart/2005/8/layout/process2"/>
    <dgm:cxn modelId="{D066B49A-9A8E-4D0A-9E75-27721E90411E}" type="presOf" srcId="{B14372D5-A4D4-4010-8EA6-FF6673DFC2A6}" destId="{350E917F-790D-4ADF-B449-569652CB9D2A}" srcOrd="1" destOrd="0" presId="urn:microsoft.com/office/officeart/2005/8/layout/process2"/>
    <dgm:cxn modelId="{134A6A20-121C-4035-B014-23A76BA3984F}" type="presOf" srcId="{3E7B86DE-83F5-4AE3-B10A-5479A879BB16}" destId="{43CE67D5-6A8A-4209-A055-289272750E46}" srcOrd="0" destOrd="0" presId="urn:microsoft.com/office/officeart/2005/8/layout/process2"/>
    <dgm:cxn modelId="{8319EAEE-B787-41DB-9FE6-BE7EB761D13D}" srcId="{FECE5927-FE91-47F0-A9E5-6488598C998F}" destId="{6CA0A457-FB88-4786-98A3-DF83C7A4A7F4}" srcOrd="2" destOrd="0" parTransId="{D28E3340-6994-4811-A4C9-A6B1BF15EF90}" sibTransId="{51191256-C9C3-4187-8E97-116A392384AC}"/>
    <dgm:cxn modelId="{4493776D-6933-4205-9501-E80852D90A60}" type="presOf" srcId="{B14372D5-A4D4-4010-8EA6-FF6673DFC2A6}" destId="{7C20538C-71E7-4C7E-86A1-6A1864FB9446}" srcOrd="0" destOrd="0" presId="urn:microsoft.com/office/officeart/2005/8/layout/process2"/>
    <dgm:cxn modelId="{5564ABBC-56F1-4FAA-B994-7DFAB076FDA0}" type="presParOf" srcId="{D2CE1C71-2823-45C0-9B1A-197ED58E84B4}" destId="{43CE67D5-6A8A-4209-A055-289272750E46}" srcOrd="0" destOrd="0" presId="urn:microsoft.com/office/officeart/2005/8/layout/process2"/>
    <dgm:cxn modelId="{B0EFCFEC-3F6F-4188-8E37-7EBD3C152AA8}" type="presParOf" srcId="{D2CE1C71-2823-45C0-9B1A-197ED58E84B4}" destId="{5A57E561-4EEA-4615-A72C-6539417C78E0}" srcOrd="1" destOrd="0" presId="urn:microsoft.com/office/officeart/2005/8/layout/process2"/>
    <dgm:cxn modelId="{B52458D9-012E-4E3B-9462-52AD34D4718C}" type="presParOf" srcId="{5A57E561-4EEA-4615-A72C-6539417C78E0}" destId="{D2E18503-0069-4B27-AE23-3B34B1DF77EF}" srcOrd="0" destOrd="0" presId="urn:microsoft.com/office/officeart/2005/8/layout/process2"/>
    <dgm:cxn modelId="{BE947F43-A1BC-4CDF-BF67-68181BBDECBB}" type="presParOf" srcId="{D2CE1C71-2823-45C0-9B1A-197ED58E84B4}" destId="{A5D0ED27-6FA7-4E5D-88B0-278BACF750BF}" srcOrd="2" destOrd="0" presId="urn:microsoft.com/office/officeart/2005/8/layout/process2"/>
    <dgm:cxn modelId="{07E7A886-AFD5-444B-A220-B23059225405}" type="presParOf" srcId="{D2CE1C71-2823-45C0-9B1A-197ED58E84B4}" destId="{7C20538C-71E7-4C7E-86A1-6A1864FB9446}" srcOrd="3" destOrd="0" presId="urn:microsoft.com/office/officeart/2005/8/layout/process2"/>
    <dgm:cxn modelId="{0E7B6CEB-C097-4DA0-A44C-4BF51D1F172C}" type="presParOf" srcId="{7C20538C-71E7-4C7E-86A1-6A1864FB9446}" destId="{350E917F-790D-4ADF-B449-569652CB9D2A}" srcOrd="0" destOrd="0" presId="urn:microsoft.com/office/officeart/2005/8/layout/process2"/>
    <dgm:cxn modelId="{417F5EF7-1938-485F-A39B-B25E4D053698}" type="presParOf" srcId="{D2CE1C71-2823-45C0-9B1A-197ED58E84B4}" destId="{3877B146-4A6F-4CA4-B1C8-E53BE92FC6A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80C5D-4D5B-4375-A343-C26554F1A547}">
      <dsp:nvSpPr>
        <dsp:cNvPr id="0" name=""/>
        <dsp:cNvSpPr/>
      </dsp:nvSpPr>
      <dsp:spPr>
        <a:xfrm>
          <a:off x="319747" y="0"/>
          <a:ext cx="10313101" cy="396348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86BD2-EF5F-4C5E-99FA-1A8E8B63C781}">
      <dsp:nvSpPr>
        <dsp:cNvPr id="0" name=""/>
        <dsp:cNvSpPr/>
      </dsp:nvSpPr>
      <dsp:spPr>
        <a:xfrm>
          <a:off x="2066100" y="2585473"/>
          <a:ext cx="164880" cy="164880"/>
        </a:xfrm>
        <a:prstGeom prst="ellipse">
          <a:avLst/>
        </a:prstGeom>
        <a:solidFill>
          <a:srgbClr val="0064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5A404-EAA4-47DF-9558-28C3B3838243}">
      <dsp:nvSpPr>
        <dsp:cNvPr id="0" name=""/>
        <dsp:cNvSpPr/>
      </dsp:nvSpPr>
      <dsp:spPr>
        <a:xfrm>
          <a:off x="2172708" y="2694028"/>
          <a:ext cx="1477585" cy="114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67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CLI</a:t>
          </a:r>
          <a:r>
            <a:rPr lang="en-US" sz="24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endParaRPr lang="it-IT" sz="24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2172708" y="2694028"/>
        <a:ext cx="1477585" cy="1145445"/>
      </dsp:txXfrm>
    </dsp:sp>
    <dsp:sp modelId="{A2F1CB19-AB20-42BE-9312-8AF841530079}">
      <dsp:nvSpPr>
        <dsp:cNvPr id="0" name=""/>
        <dsp:cNvSpPr/>
      </dsp:nvSpPr>
      <dsp:spPr>
        <a:xfrm>
          <a:off x="4082353" y="1782787"/>
          <a:ext cx="298053" cy="298053"/>
        </a:xfrm>
        <a:prstGeom prst="ellipse">
          <a:avLst/>
        </a:prstGeom>
        <a:solidFill>
          <a:srgbClr val="0064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1E299-83A0-44B2-BD99-4207DD0E8F2C}">
      <dsp:nvSpPr>
        <dsp:cNvPr id="0" name=""/>
        <dsp:cNvSpPr/>
      </dsp:nvSpPr>
      <dsp:spPr>
        <a:xfrm>
          <a:off x="4226372" y="2069769"/>
          <a:ext cx="1521976" cy="452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3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GUI</a:t>
          </a:r>
          <a:endParaRPr lang="it-IT" sz="24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4226372" y="2069769"/>
        <a:ext cx="1521976" cy="452097"/>
      </dsp:txXfrm>
    </dsp:sp>
    <dsp:sp modelId="{585D39DF-1DDD-490D-8F1D-55B31BB02E77}">
      <dsp:nvSpPr>
        <dsp:cNvPr id="0" name=""/>
        <dsp:cNvSpPr/>
      </dsp:nvSpPr>
      <dsp:spPr>
        <a:xfrm>
          <a:off x="6818695" y="976152"/>
          <a:ext cx="412201" cy="412201"/>
        </a:xfrm>
        <a:prstGeom prst="ellipse">
          <a:avLst/>
        </a:prstGeom>
        <a:solidFill>
          <a:srgbClr val="0064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889BE-4601-4B1F-879F-F95EDE234D5C}">
      <dsp:nvSpPr>
        <dsp:cNvPr id="0" name=""/>
        <dsp:cNvSpPr/>
      </dsp:nvSpPr>
      <dsp:spPr>
        <a:xfrm>
          <a:off x="6962703" y="747269"/>
          <a:ext cx="1521976" cy="2754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417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NUI</a:t>
          </a:r>
          <a:endParaRPr lang="it-IT" sz="24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6962703" y="747269"/>
        <a:ext cx="1521976" cy="2754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10/12/2015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10/12/2015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general_procedure_face.html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ware.intel.com/sites/landingpage/realsense/camera-sdk/2014gold/documentation/html/manuals_face_location_data.html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face_landmark_data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face_pose_data.html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facial_expression_data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emotion_detection_via_senseman.html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speech_recognition_procedure.html" TargetMode="External"/><Relationship Id="rId7" Type="http://schemas.openxmlformats.org/officeDocument/2006/relationships/hyperlink" Target="https://software.intel.com/sites/landingpage/realsense/camera-sdk/2014gold/documentation/html/manuals_about_confidence_level.html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oftware.intel.com/sites/landingpage/realsense/camera-sdk/2014gold/documentation/html/manuals_about_audio_recording_level.html" TargetMode="External"/><Relationship Id="rId5" Type="http://schemas.openxmlformats.org/officeDocument/2006/relationships/hyperlink" Target="https://software.intel.com/sites/landingpage/realsense/camera-sdk/2014gold/documentation/html/manuals_handle_recognition_events.html" TargetMode="External"/><Relationship Id="rId4" Type="http://schemas.openxmlformats.org/officeDocument/2006/relationships/hyperlink" Target="https://software.intel.com/sites/landingpage/realsense/camera-sdk/2014gold/documentation/html/manuals_command_control_and_dictation.html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speech_synthesis.html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user_segmentation.html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object_tracking.html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oftware.intel.com/sites/landingpage/realsense/camera-sdk/2014gold/documentation/html/manuals_the_metaio_toolbox.html" TargetMode="External"/><Relationship Id="rId5" Type="http://schemas.openxmlformats.org/officeDocument/2006/relationships/hyperlink" Target="https://software.intel.com/sites/landingpage/realsense/camera-sdk/2014gold/documentation/html/manuals_configuration_and_tracking_dat.html" TargetMode="External"/><Relationship Id="rId4" Type="http://schemas.openxmlformats.org/officeDocument/2006/relationships/hyperlink" Target="https://software.intel.com/sites/landingpage/realsense/camera-sdk/2014gold/documentation/html/manuals_object_tracking_via_sense_manager.html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object_tracking.html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oftware.intel.com/sites/landingpage/realsense/camera-sdk/2014gold/documentation/html/manuals_the_metaio_toolbox.html" TargetMode="External"/><Relationship Id="rId5" Type="http://schemas.openxmlformats.org/officeDocument/2006/relationships/hyperlink" Target="https://software.intel.com/sites/landingpage/realsense/camera-sdk/2014gold/documentation/html/manuals_configuration_and_tracking_dat.html" TargetMode="External"/><Relationship Id="rId4" Type="http://schemas.openxmlformats.org/officeDocument/2006/relationships/hyperlink" Target="https://software.intel.com/sites/landingpage/realsense/camera-sdk/2014gold/documentation/html/manuals_object_tracking_via_sense_manager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programming_guide_gesture.html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oftware.intel.com/sites/landingpage/realsense/camera-sdk/2014gold/documentation/html/manuals_alternative_hand_tracking_solu.html" TargetMode="External"/><Relationship Id="rId5" Type="http://schemas.openxmlformats.org/officeDocument/2006/relationships/hyperlink" Target="https://software.intel.com/sites/landingpage/realsense/camera-sdk/2014gold/documentation/html/manuals_hand_calibration_data.html" TargetMode="External"/><Relationship Id="rId4" Type="http://schemas.openxmlformats.org/officeDocument/2006/relationships/hyperlink" Target="https://software.intel.com/sites/landingpage/realsense/camera-sdk/2014gold/documentation/html/manuals_general_procedure_2.html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realsense/camera-sdk/2014gold/documentation/html/manuals_pose_and_gesture_recognition.html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ware.intel.com/sites/landingpage/realsense/camera-sdk/2014gold/documentation/html/manuals_gesture_interaction_guide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Explorar o público (colocar essas perguntas na pesquisa final)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Quem conhece RealSense?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Quem desenvolve utilizando o RealSense SDK versão 2014?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Quem desenvolve outros SDKs que trabalham com este tipo de tecnologia? (Leap Motion, Kinect, etc)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64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dirty="0" smtClean="0">
                <a:hlinkClick r:id="rId3"/>
              </a:rPr>
              <a:t>TENTAR ARRUMAR FUNDO AZUL*</a:t>
            </a:r>
            <a:endParaRPr lang="en-US" dirty="0" smtClean="0">
              <a:hlinkClick r:id="rId3"/>
            </a:endParaRPr>
          </a:p>
          <a:p>
            <a:pPr lvl="0"/>
            <a:endParaRPr lang="en-US" dirty="0" smtClean="0">
              <a:hlinkClick r:id="rId3"/>
            </a:endParaRPr>
          </a:p>
          <a:p>
            <a:pPr lvl="0"/>
            <a:r>
              <a:rPr lang="en-US" dirty="0" smtClean="0">
                <a:hlinkClick r:id="rId3"/>
              </a:rPr>
              <a:t>https://software.intel.com/sites/landingpage/realsense/camera-sdk/2014gold/documentation/html/manuals_general_procedure_face.html</a:t>
            </a:r>
            <a:endParaRPr lang="en-US" dirty="0" smtClean="0"/>
          </a:p>
          <a:p>
            <a:pPr lvl="0"/>
            <a:r>
              <a:rPr lang="en-US" dirty="0" smtClean="0">
                <a:hlinkClick r:id="rId3"/>
              </a:rPr>
              <a:t>https://software.intel.com/sites/landingpage/realsense/camera-sdk/2014gold/documentation/html/manuals_general_procedure_face.html</a:t>
            </a:r>
            <a:endParaRPr lang="en-US" dirty="0" smtClean="0"/>
          </a:p>
          <a:p>
            <a:pPr lvl="0"/>
            <a:r>
              <a:rPr lang="en-US" dirty="0" smtClean="0">
                <a:hlinkClick r:id="rId4"/>
              </a:rPr>
              <a:t>https://software.intel.com/sites/landingpage/realsense/camera-sdk/2014gold/documentation/html/manuals_face_location_data.html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Ilustração</a:t>
            </a:r>
            <a:r>
              <a:rPr lang="pt-BR" baseline="0" dirty="0" smtClean="0"/>
              <a:t> da detecção de rostos. No máximo 4 rostos podem ser detectados ao mesmo tempo. Apenas 1 desses 4 podem ter todos os pontos do rosto rastreados (landmarks).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Mostrar Implementação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53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hlinkClick r:id="rId3"/>
              </a:rPr>
              <a:t>TENTAR ARRUMAR FUNDO AZUL**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hlinkClick r:id="rId3"/>
              </a:rPr>
              <a:t>https://software.intel.com/sites/landingpage/realsense/camera-sdk/2014gold/documentation/html/manuals_face_landmark_data.html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Ao todo podem ser detectados 78 pontos no rosto, dividindo-se nos seguintes grupos: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Nariz;</a:t>
            </a: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Boca;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Mandíbula;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Olho (esquerdo e direito);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Sombrancelha (esquerda e direita).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smtClean="0"/>
              <a:t>Mostrar Implementação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902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hlinkClick r:id="rId3"/>
              </a:rPr>
              <a:t>Tentar</a:t>
            </a:r>
            <a:r>
              <a:rPr lang="pt-BR" baseline="0" dirty="0" smtClean="0">
                <a:hlinkClick r:id="rId3"/>
              </a:rPr>
              <a:t> arrumar fundo azul ****</a:t>
            </a:r>
            <a:endParaRPr lang="en-US" dirty="0" smtClean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https://software.intel.com/sites/landingpage/realsense/camera-sdk/2014gold/documentation/html/manuals_face_pose_data.html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Ilustração dos ângulos</a:t>
            </a:r>
            <a:r>
              <a:rPr lang="pt-BR" baseline="0" dirty="0" smtClean="0"/>
              <a:t> X,Y,Z da cabeça: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Pitch (y), para cima e para baixo;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Yaw (x),</a:t>
            </a:r>
            <a:r>
              <a:rPr lang="pt-BR" baseline="0" dirty="0" smtClean="0"/>
              <a:t> olhar para esquerda ou direita;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Roll (z), movimentar cabeça para esquerda ou para direita, mantendo X e Y. ** melhorar descrição...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smtClean="0"/>
              <a:t>Mostrar Implementação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838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https://software.intel.com/sites/landingpage/realsense/camera-sdk/2014gold/documentation/html/manuals_facial_expression_data.html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Expressões</a:t>
            </a:r>
            <a:r>
              <a:rPr lang="pt-BR" baseline="0" dirty="0" smtClean="0"/>
              <a:t> Faciais;</a:t>
            </a:r>
          </a:p>
          <a:p>
            <a:endParaRPr lang="pt-BR" baseline="0" dirty="0" smtClean="0"/>
          </a:p>
          <a:p>
            <a:r>
              <a:rPr lang="pt-BR" baseline="0" dirty="0" smtClean="0"/>
              <a:t>Em uma forma geral conseguimos captar, através do módulo Face, 8 expressões faciais (com a intensidade aplicada):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Sorriso;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Boca aberta;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Beijo (?), Duck face :^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Olho fechado (esquerdo e direito);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Movimento das pupilas (esquerda,direita, cima, baixo) de cada olho;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Sombrancelha levantada (esquerda e direita);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Sombrancelha abaixada (?) (esquerda e direita);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smtClean="0"/>
              <a:t>Mostrar implementação...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60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hlinkClick r:id="rId3"/>
              </a:rPr>
              <a:t>https://software.intel.com/sites/landingpage/realsense/camera-sdk/2014gold/documentation/html/manuals_emotion_detection_via_senseman.html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Apesar de ainda experimental,</a:t>
            </a:r>
            <a:r>
              <a:rPr lang="pt-BR" baseline="0" dirty="0" smtClean="0"/>
              <a:t> implementamos um sample utilizando o módulo de emoções. OBS: ele fica separado do módulo Face.</a:t>
            </a:r>
          </a:p>
          <a:p>
            <a:endParaRPr lang="pt-BR" baseline="0" dirty="0" smtClean="0"/>
          </a:p>
          <a:p>
            <a:r>
              <a:rPr lang="pt-BR" baseline="0" dirty="0" smtClean="0"/>
              <a:t>Baseando nas expressões detectadas, o algoritmo tenta prever as emoçõs do usuário, apresentando a intensidade de cada uma.</a:t>
            </a:r>
          </a:p>
          <a:p>
            <a:r>
              <a:rPr lang="pt-BR" baseline="0" dirty="0" smtClean="0"/>
              <a:t>6 emoções podem ser detectadas: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Irritado (ou Raiva);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Descontente;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Com medo;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Alegre;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Triste;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Surpreso.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smtClean="0"/>
              <a:t>Mostrar implementação...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479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Reference links:</a:t>
            </a:r>
          </a:p>
          <a:p>
            <a:pPr marL="0" lvl="0" indent="0">
              <a:buNone/>
            </a:pPr>
            <a:r>
              <a:rPr lang="en-US" dirty="0" smtClean="0">
                <a:hlinkClick r:id="rId3"/>
              </a:rPr>
              <a:t>https://software.intel.com/sites/landingpage/realsense/camera-sdk/2014gold/documentation/html/manuals_speech_recognition_procedure.html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hlinkClick r:id="rId4"/>
              </a:rPr>
              <a:t>https://software.intel.com/sites/landingpage/realsense/camera-sdk/2014gold/documentation/html/manuals_command_control_and_dictation.html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hlinkClick r:id="rId5"/>
              </a:rPr>
              <a:t>https://software.intel.com/sites/landingpage/realsense/camera-sdk/2014gold/documentation/html/manuals_handle_recognition_events.html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hlinkClick r:id="rId6"/>
              </a:rPr>
              <a:t>https://software.intel.com/sites/landingpage/realsense/camera-sdk/2014gold/documentation/html/manuals_about_audio_recording_level.html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hlinkClick r:id="rId7"/>
              </a:rPr>
              <a:t>https://software.intel.com/sites/landingpage/realsense/camera-sdk/2014gold/documentation/html/manuals_about_confidence_level.html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Neste modo,</a:t>
            </a:r>
            <a:r>
              <a:rPr lang="pt-BR" baseline="0" dirty="0" smtClean="0"/>
              <a:t> dizemos quais os comandos podem ser pronunciados, fazendo então um filtro para o algoritmo de detecção. </a:t>
            </a:r>
          </a:p>
          <a:p>
            <a:r>
              <a:rPr lang="pt-BR" baseline="0" dirty="0" smtClean="0"/>
              <a:t>Um exemplo de uso seria o comando “play” para tocar uma música na sua aplicação.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595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hlinkClick r:id="rId3"/>
              </a:rPr>
              <a:t>https://software.intel.com/sites/landingpage/realsense/camera-sdk/2014gold/documentation/html/manuals_speech_synthesis.html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Basicamente um text-to-speech. Definimos o texto a ser falado e o módulo encarrega-se</a:t>
            </a:r>
            <a:r>
              <a:rPr lang="pt-BR" baseline="0" dirty="0" smtClean="0"/>
              <a:t> de reproduzir através do AudioManager instanciado.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56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https://software.intel.com/sites/landingpage/realsense/camera-sdk/2014gold/documentation/html/manuals_user_segmentation.html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O módulo de segmentação encarrega-se</a:t>
            </a:r>
            <a:r>
              <a:rPr lang="pt-BR" baseline="0" dirty="0" smtClean="0"/>
              <a:t> de gerar as imagens removendo boa parte do background. Feita a remoção, podemos adicionar o fundo que queremos via código.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134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Reference Links:</a:t>
            </a:r>
          </a:p>
          <a:p>
            <a:pPr lvl="0"/>
            <a:r>
              <a:rPr lang="en-US" dirty="0" smtClean="0">
                <a:hlinkClick r:id="rId3"/>
              </a:rPr>
              <a:t>https://software.intel.com/sites/landingpage/realsense/camera-sdk/2014gold/documentation/html/manuals_object_tracking.html</a:t>
            </a:r>
            <a:endParaRPr lang="en-US" dirty="0" smtClean="0"/>
          </a:p>
          <a:p>
            <a:pPr lvl="0"/>
            <a:r>
              <a:rPr lang="en-US" dirty="0" smtClean="0">
                <a:hlinkClick r:id="rId4"/>
              </a:rPr>
              <a:t>https://software.intel.com/sites/landingpage/realsense/camera-sdk/2014gold/documentation/html/manuals_object_tracking_via_sense_manager.html</a:t>
            </a:r>
            <a:endParaRPr lang="en-US" dirty="0" smtClean="0"/>
          </a:p>
          <a:p>
            <a:pPr lvl="0"/>
            <a:r>
              <a:rPr lang="en-US" dirty="0" smtClean="0">
                <a:hlinkClick r:id="rId5"/>
              </a:rPr>
              <a:t>https://software.intel.com/sites/landingpage/realsense/camera-sdk/2014gold/documentation/html/manuals_configuration_and_tracking_dat.html</a:t>
            </a:r>
            <a:endParaRPr lang="en-US" dirty="0" smtClean="0"/>
          </a:p>
          <a:p>
            <a:pPr lvl="0"/>
            <a:r>
              <a:rPr lang="en-US" dirty="0" smtClean="0">
                <a:hlinkClick r:id="rId6"/>
              </a:rPr>
              <a:t>https://software.intel.com/sites/landingpage/realsense/camera-sdk/2014gold/documentation/html/manuals_the_metaio_toolbox.html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Temos dois modos</a:t>
            </a:r>
            <a:r>
              <a:rPr lang="pt-BR" baseline="0" dirty="0" smtClean="0"/>
              <a:t> de rastreamento de objetos: 2d e 3d</a:t>
            </a:r>
          </a:p>
          <a:p>
            <a:r>
              <a:rPr lang="pt-BR" baseline="0" dirty="0" smtClean="0"/>
              <a:t>Iremos mostrar uma implementação do Object Tracking 2d. Passamos uma imagem/foto do objeto (no caso uma tag), carregamos nas configurações do módulo e o mesmo se encarrega de rastrear.</a:t>
            </a:r>
          </a:p>
          <a:p>
            <a:endParaRPr lang="pt-BR" baseline="0" dirty="0" smtClean="0"/>
          </a:p>
          <a:p>
            <a:r>
              <a:rPr lang="pt-BR" baseline="0" dirty="0" smtClean="0"/>
              <a:t>Devemos lembrar que, para o reconhecimento de objetos (3d ou 2d), devemos antes de tudo calibrar a câmera (podemos mostrar como fazer isso, mas depende do tempo que tivermos);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638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Reference Links:</a:t>
            </a:r>
          </a:p>
          <a:p>
            <a:pPr lvl="0"/>
            <a:r>
              <a:rPr lang="en-US" dirty="0" smtClean="0">
                <a:hlinkClick r:id="rId3"/>
              </a:rPr>
              <a:t>https://software.intel.com/sites/landingpage/realsense/camera-sdk/2014gold/documentation/html/manuals_object_tracking.html</a:t>
            </a:r>
            <a:endParaRPr lang="en-US" dirty="0" smtClean="0"/>
          </a:p>
          <a:p>
            <a:pPr lvl="0"/>
            <a:r>
              <a:rPr lang="en-US" dirty="0" smtClean="0">
                <a:hlinkClick r:id="rId4"/>
              </a:rPr>
              <a:t>https://software.intel.com/sites/landingpage/realsense/camera-sdk/2014gold/documentation/html/manuals_object_tracking_via_sense_manager.html</a:t>
            </a:r>
            <a:endParaRPr lang="en-US" dirty="0" smtClean="0"/>
          </a:p>
          <a:p>
            <a:pPr lvl="0"/>
            <a:r>
              <a:rPr lang="en-US" dirty="0" smtClean="0">
                <a:hlinkClick r:id="rId5"/>
              </a:rPr>
              <a:t>https://software.intel.com/sites/landingpage/realsense/camera-sdk/2014gold/documentation/html/manuals_configuration_and_tracking_dat.html</a:t>
            </a:r>
            <a:endParaRPr lang="en-US" dirty="0" smtClean="0"/>
          </a:p>
          <a:p>
            <a:pPr lvl="0"/>
            <a:r>
              <a:rPr lang="en-US" dirty="0" smtClean="0">
                <a:hlinkClick r:id="rId6"/>
              </a:rPr>
              <a:t>https://software.intel.com/sites/landingpage/realsense/camera-sdk/2014gold/documentation/html/manuals_the_metaio_toolbox.html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Temos dois modos</a:t>
            </a:r>
            <a:r>
              <a:rPr lang="pt-BR" baseline="0" dirty="0" smtClean="0"/>
              <a:t> de rastreamento de objetos: 2d e 3d</a:t>
            </a:r>
          </a:p>
          <a:p>
            <a:r>
              <a:rPr lang="pt-BR" baseline="0" dirty="0" smtClean="0"/>
              <a:t>Iremos mostrar uma implementação do Object Tracking 2d. Passamos uma imagem/foto do objeto (no caso uma tag), carregamos nas configurações do módulo e o mesmo se encarrega de rastrear.</a:t>
            </a:r>
          </a:p>
          <a:p>
            <a:endParaRPr lang="pt-BR" baseline="0" dirty="0" smtClean="0"/>
          </a:p>
          <a:p>
            <a:r>
              <a:rPr lang="pt-BR" baseline="0" dirty="0" smtClean="0"/>
              <a:t>Devemos lembrar que, para o reconhecimento de objetos (3d ou 2d), devemos antes de tudo calibrar a câmera (podemos mostrar como fazer isso, mas depende do tempo que tivermos);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55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principal câmera que temos no momento é a F200 que vocês podem ver nessa foto.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024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506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A66CCBB-BF79-47D7-A081-F9CDF0841426}" type="datetime8">
              <a:rPr lang="en-US" smtClean="0"/>
              <a:t>10/12/2015 10:40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23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4F6524D-8DBB-40FB-97D7-D73422B731F2}" type="datetime8">
              <a:rPr lang="en-US" smtClean="0"/>
              <a:t>10/12/2015 10:40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80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9C08-0743-458E-91F1-DFAA962BC23F}" type="datetime8">
              <a:rPr lang="en-US" smtClean="0"/>
              <a:t>10/12/2015 10:40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29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Colocar contatos: Carrara,</a:t>
            </a:r>
            <a:r>
              <a:rPr lang="pt-BR" baseline="0" dirty="0" smtClean="0"/>
              <a:t> Felipe e João Pedro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972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Color Camera</a:t>
            </a:r>
          </a:p>
          <a:p>
            <a:pPr lvl="1"/>
            <a:r>
              <a:rPr lang="pt-BR" dirty="0" smtClean="0"/>
              <a:t>Resolution: 	1080p@30FPS</a:t>
            </a:r>
            <a:r>
              <a:rPr lang="pt-BR" baseline="0" dirty="0" smtClean="0"/>
              <a:t> (FHD)</a:t>
            </a:r>
          </a:p>
          <a:p>
            <a:pPr lvl="1"/>
            <a:r>
              <a:rPr lang="pt-BR" baseline="0" dirty="0" smtClean="0"/>
              <a:t>Active Pixels: 	1920x1080 (2M)</a:t>
            </a:r>
          </a:p>
          <a:p>
            <a:pPr lvl="1"/>
            <a:r>
              <a:rPr lang="pt-BR" baseline="0" dirty="0" smtClean="0"/>
              <a:t>Aspect Ratio: 	16:9</a:t>
            </a:r>
          </a:p>
          <a:p>
            <a:pPr lvl="1"/>
            <a:r>
              <a:rPr lang="pt-BR" baseline="0" dirty="0" smtClean="0"/>
              <a:t>Frame Rate:	30/60/120 FPS</a:t>
            </a:r>
          </a:p>
          <a:p>
            <a:pPr lvl="1"/>
            <a:r>
              <a:rPr lang="pt-BR" baseline="0" dirty="0" smtClean="0"/>
              <a:t>Field of View:	77º x 43º x 70º (Cone) (D x V x H)</a:t>
            </a:r>
          </a:p>
          <a:p>
            <a:pPr lvl="1"/>
            <a:r>
              <a:rPr lang="pt-BR" baseline="0" dirty="0" smtClean="0"/>
              <a:t>Color Formats:	YUV4:2:2 (Skype/Lync Modes**)</a:t>
            </a:r>
          </a:p>
          <a:p>
            <a:endParaRPr lang="pt-BR" baseline="0" dirty="0" smtClean="0"/>
          </a:p>
          <a:p>
            <a:r>
              <a:rPr lang="pt-BR" baseline="0" dirty="0" smtClean="0"/>
              <a:t>Depth (IR) Camera</a:t>
            </a:r>
          </a:p>
          <a:p>
            <a:pPr lvl="1"/>
            <a:r>
              <a:rPr lang="pt-BR" dirty="0" smtClean="0"/>
              <a:t>Resolution: 	640x480@60FPS (VGA), HVGA@120FPS</a:t>
            </a:r>
          </a:p>
          <a:p>
            <a:pPr lvl="1"/>
            <a:r>
              <a:rPr lang="pt-BR" baseline="0" dirty="0" smtClean="0"/>
              <a:t>		640x480@120FPS (IR)</a:t>
            </a:r>
          </a:p>
          <a:p>
            <a:pPr lvl="1"/>
            <a:endParaRPr lang="pt-BR" baseline="0" dirty="0" smtClean="0"/>
          </a:p>
          <a:p>
            <a:pPr lvl="1"/>
            <a:r>
              <a:rPr lang="pt-BR" baseline="0" dirty="0" smtClean="0"/>
              <a:t>Active Pixels: 	640x480(VGA)</a:t>
            </a:r>
          </a:p>
          <a:p>
            <a:pPr lvl="1"/>
            <a:endParaRPr lang="pt-BR" baseline="0" dirty="0" smtClean="0"/>
          </a:p>
          <a:p>
            <a:pPr lvl="1"/>
            <a:r>
              <a:rPr lang="pt-BR" baseline="0" dirty="0" smtClean="0"/>
              <a:t>Aspect Ratio: 	4:3</a:t>
            </a:r>
          </a:p>
          <a:p>
            <a:pPr lvl="1"/>
            <a:endParaRPr lang="pt-BR" baseline="0" dirty="0" smtClean="0"/>
          </a:p>
          <a:p>
            <a:pPr lvl="1"/>
            <a:r>
              <a:rPr lang="pt-BR" baseline="0" dirty="0" smtClean="0"/>
              <a:t>Frame Rate:	30/60/120 FPS (Depth)</a:t>
            </a:r>
          </a:p>
          <a:p>
            <a:pPr lvl="1"/>
            <a:r>
              <a:rPr lang="pt-BR" baseline="0" dirty="0" smtClean="0"/>
              <a:t>		120FPS (IR)</a:t>
            </a:r>
          </a:p>
          <a:p>
            <a:pPr lvl="1"/>
            <a:endParaRPr lang="pt-BR" baseline="0" dirty="0" smtClean="0"/>
          </a:p>
          <a:p>
            <a:pPr lvl="1"/>
            <a:r>
              <a:rPr lang="pt-BR" baseline="0" dirty="0" smtClean="0"/>
              <a:t>Field of View:	90º x 59º x 73º (Cone)</a:t>
            </a:r>
          </a:p>
          <a:p>
            <a:pPr lvl="1"/>
            <a:r>
              <a:rPr lang="pt-BR" baseline="0" dirty="0" smtClean="0"/>
              <a:t>		IR Projector FOV: N/A x 56º x 72º (Pyramid)</a:t>
            </a:r>
          </a:p>
          <a:p>
            <a:pPr lvl="1"/>
            <a:endParaRPr lang="pt-BR" baseline="0" dirty="0" smtClean="0"/>
          </a:p>
          <a:p>
            <a:pPr lvl="1"/>
            <a:r>
              <a:rPr lang="pt-BR" baseline="0" dirty="0" smtClean="0"/>
              <a:t>Color Formats:	N/A</a:t>
            </a:r>
          </a:p>
          <a:p>
            <a:endParaRPr lang="pt-BR" baseline="0" dirty="0" smtClean="0"/>
          </a:p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73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 está o RealSense?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Até o ano passado estivemos trabalhando com o ecosistema para distibuir kits de desenvolvimento e garantir que desenvolvedores como vocês começassem a criar usos bacanas para essa tecnologia.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agora estamos trabalhando para espalhar o RealSense por vários devices junto com vários parceiros do ecosistema para que os primeiros devices cheguem ao mercado entre 2014 e 2015. Inclusive alguns já foram anunciados na CES: mostram alguns deles.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86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Basicamente trabalhamos com duas partes: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Intel RealSense 3D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RealSense SDK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 além disso estamos trabalhando em duas câmeras adicionais para ampliar os modelos de uso e possibilidade de integração, e teremos: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R200 Snapshot: camera mais simples com foco em telefones e tablets e uso mais casual. Trabalha com pós processamento das imagens depois da captura. Sim é a camera que esta no tablet da Dell.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R200: a F200 é uma camera com objetivo de capturar interações com o usuário (Front or User Facing). Já a R200 é conhecida como World Facing camera e tem a proposta de capturar informações sobre o ambiente onde o device esta inserido.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F200: </a:t>
            </a:r>
            <a:r>
              <a:rPr lang="en-US" dirty="0" err="1" smtClean="0"/>
              <a:t>Interações</a:t>
            </a:r>
            <a:r>
              <a:rPr lang="en-US" dirty="0" smtClean="0"/>
              <a:t> </a:t>
            </a:r>
            <a:r>
              <a:rPr lang="en-US" dirty="0" err="1" smtClean="0"/>
              <a:t>naturais</a:t>
            </a:r>
            <a:r>
              <a:rPr lang="en-US" dirty="0" smtClean="0"/>
              <a:t>, </a:t>
            </a:r>
            <a:r>
              <a:rPr lang="en-US" dirty="0" err="1" smtClean="0"/>
              <a:t>imersivas</a:t>
            </a:r>
            <a:r>
              <a:rPr lang="en-US" dirty="0" smtClean="0"/>
              <a:t>, </a:t>
            </a:r>
            <a:r>
              <a:rPr lang="en-US" dirty="0" err="1" smtClean="0"/>
              <a:t>colaboração</a:t>
            </a:r>
            <a:r>
              <a:rPr lang="en-US" dirty="0" smtClean="0"/>
              <a:t>, </a:t>
            </a:r>
            <a:r>
              <a:rPr lang="en-US" dirty="0" err="1" smtClean="0"/>
              <a:t>jogos</a:t>
            </a:r>
            <a:r>
              <a:rPr lang="en-US" dirty="0" smtClean="0"/>
              <a:t>, </a:t>
            </a:r>
            <a:r>
              <a:rPr lang="en-US" dirty="0" err="1" smtClean="0"/>
              <a:t>aprendizagem</a:t>
            </a:r>
            <a:r>
              <a:rPr lang="en-US" dirty="0" smtClean="0"/>
              <a:t> e </a:t>
            </a:r>
            <a:r>
              <a:rPr lang="en-US" dirty="0" err="1" smtClean="0"/>
              <a:t>scaneamento</a:t>
            </a:r>
            <a:r>
              <a:rPr lang="en-US" dirty="0" smtClean="0"/>
              <a:t> 3D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Snapshot: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Medições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distância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foco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filtros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movimento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R200: </a:t>
            </a:r>
            <a:r>
              <a:rPr lang="en-US" baseline="0" dirty="0" err="1" smtClean="0"/>
              <a:t>Realidade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criação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conteúdo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scaneamento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objetos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80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Explorar o público (colocar essas perguntas na pesquisa final)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Quem conhece RealSense?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Quem desenvolve utilizando o RealSense SDK versão 2014?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Quem desenvolve outros SDKs que trabalham com este tipo de tecnologia? (Leap Motion, Kinect, etc)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3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pt-BR" dirty="0" smtClean="0"/>
              <a:t>APIs e ferramentas para implementação de NUI</a:t>
            </a:r>
          </a:p>
          <a:p>
            <a:pPr>
              <a:spcBef>
                <a:spcPts val="1200"/>
              </a:spcBef>
            </a:pPr>
            <a:endParaRPr lang="pt-BR" dirty="0" smtClean="0"/>
          </a:p>
          <a:p>
            <a:pPr>
              <a:spcBef>
                <a:spcPts val="1200"/>
              </a:spcBef>
            </a:pPr>
            <a:r>
              <a:rPr lang="pt-BR" dirty="0" smtClean="0"/>
              <a:t>Acessível para iniciantes e extensível para experts</a:t>
            </a:r>
          </a:p>
          <a:p>
            <a:pPr>
              <a:spcBef>
                <a:spcPts val="1200"/>
              </a:spcBef>
            </a:pPr>
            <a:endParaRPr lang="pt-BR" dirty="0" smtClean="0"/>
          </a:p>
          <a:p>
            <a:pPr>
              <a:spcBef>
                <a:spcPts val="1200"/>
              </a:spcBef>
            </a:pPr>
            <a:r>
              <a:rPr lang="pt-BR" dirty="0" smtClean="0"/>
              <a:t>Foco do app aonde mais importa: conteúdo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5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Arrumar fundo azul</a:t>
            </a:r>
            <a:r>
              <a:rPr lang="pt-BR" baseline="0" dirty="0" smtClean="0"/>
              <a:t> da imagem **</a:t>
            </a:r>
            <a:endParaRPr lang="pt-BR" dirty="0" smtClean="0"/>
          </a:p>
          <a:p>
            <a:r>
              <a:rPr lang="pt-BR" dirty="0" smtClean="0"/>
              <a:t>Reference Links: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https://software.intel.com/sites/landingpage/realsense/camera-sdk/2014gold/documentation/html/manuals_programming_guide_gesture.html</a:t>
            </a:r>
            <a:endParaRPr lang="en-US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https://software.intel.com/sites/landingpage/realsense/camera-sdk/2014gold/documentation/html/manuals_programming_guide_gesture.html</a:t>
            </a:r>
            <a:endParaRPr lang="en-US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https://software.intel.com/sites/landingpage/realsense/camera-sdk/2014gold/documentation/html/manuals_general_procedure_2.html</a:t>
            </a:r>
            <a:endParaRPr lang="en-US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https://software.intel.com/sites/landingpage/realsense/camera-sdk/2014gold/documentation/html/manuals_hand_calibration_data.html</a:t>
            </a: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>
                <a:hlinkClick r:id="rId6"/>
              </a:rPr>
              <a:t>https://software.intel.com/sites/landingpage/realsense/camera-sdk/2014gold/documentation/html/manuals_alternative_hand_tracking_solu.html</a:t>
            </a: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Em Rastreamento</a:t>
            </a:r>
            <a:r>
              <a:rPr lang="pt-BR" baseline="0" dirty="0" smtClean="0"/>
              <a:t> e Pontos, podemos colher os dados de cada um dos 22 pontos, sabendo também qual o lado do corpo (esquerda ou direira) pertencem.</a:t>
            </a:r>
            <a:endParaRPr lang="en-US" dirty="0" smtClean="0"/>
          </a:p>
          <a:p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32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Reference Links: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https://software.intel.com/sites/landingpage/realsense/camera-sdk/2014gold/documentation/html/manuals_pose_and_gesture_recognition.html</a:t>
            </a:r>
            <a:endParaRPr lang="en-US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https://software.intel.com/sites/landingpage/realsense/camera-sdk/2014gold/documentation/html/manuals_gesture_interaction_guide.html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** ERRO NAS</a:t>
            </a:r>
            <a:r>
              <a:rPr lang="pt-BR" baseline="0" dirty="0" smtClean="0"/>
              <a:t> IMAGENS ** TAP GESTURE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Aqui observamos</a:t>
            </a:r>
            <a:r>
              <a:rPr lang="pt-BR" baseline="0" dirty="0" smtClean="0"/>
              <a:t> os gestos que compõem a RealSense SDK: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SpreadFingers ou Big5, gesto estático, o mais simples identificando uma mão aberta;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 smtClean="0"/>
              <a:t>V-Sign, ou</a:t>
            </a:r>
            <a:r>
              <a:rPr lang="pt-BR" baseline="0" dirty="0" smtClean="0"/>
              <a:t> mais conhecido V de vitória. Também estático;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 smtClean="0"/>
              <a:t>Tap, representa um gesto dinâmico de pressionar;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 smtClean="0"/>
              <a:t>Wave,</a:t>
            </a:r>
            <a:r>
              <a:rPr lang="pt-BR" baseline="0" dirty="0" smtClean="0"/>
              <a:t> gesto dinâmico que representa para nós um “tchau”;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BDE64-6738-4829-89FD-888F4D82266C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22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11"/>
            <a:ext cx="12188952" cy="26392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5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44405" y="3383018"/>
            <a:ext cx="2235512" cy="1276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71446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71446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35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05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489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56191"/>
            <a:ext cx="2844800" cy="365125"/>
          </a:xfrm>
          <a:prstGeom prst="rect">
            <a:avLst/>
          </a:prstGeom>
        </p:spPr>
        <p:txBody>
          <a:bodyPr/>
          <a:lstStyle/>
          <a:p>
            <a:fld id="{F27D8D33-376A-42F9-8CA7-D514D60CAE1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  <a:lvl4pPr>
              <a:defRPr sz="2133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531284" y="6391850"/>
            <a:ext cx="3860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chemeClr val="tx2"/>
                </a:solidFill>
                <a:cs typeface="Neo Sans Intel"/>
              </a:rPr>
              <a:t>Intel Information Technology </a:t>
            </a:r>
          </a:p>
        </p:txBody>
      </p:sp>
    </p:spTree>
    <p:extLst>
      <p:ext uri="{BB962C8B-B14F-4D97-AF65-F5344CB8AC3E}">
        <p14:creationId xmlns:p14="http://schemas.microsoft.com/office/powerpoint/2010/main" val="804171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Right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37818" y="2"/>
            <a:ext cx="5954183" cy="6857999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9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6406896"/>
            <a:ext cx="12192000" cy="45110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aseline="0"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56191"/>
            <a:ext cx="2844800" cy="365125"/>
          </a:xfrm>
          <a:prstGeom prst="rect">
            <a:avLst/>
          </a:prstGeom>
        </p:spPr>
        <p:txBody>
          <a:bodyPr/>
          <a:lstStyle/>
          <a:p>
            <a:fld id="{F27D8D33-376A-42F9-8CA7-D514D60CAE11}" type="slidenum">
              <a:rPr lang="pt-BR" smtClean="0"/>
              <a:t>‹#›</a:t>
            </a:fld>
            <a:endParaRPr lang="pt-BR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531284" y="6391850"/>
            <a:ext cx="3860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chemeClr val="tx2"/>
                </a:solidFill>
                <a:cs typeface="Neo Sans Intel"/>
              </a:rPr>
              <a:t>Intel Information Technology </a:t>
            </a:r>
          </a:p>
        </p:txBody>
      </p:sp>
    </p:spTree>
    <p:extLst>
      <p:ext uri="{BB962C8B-B14F-4D97-AF65-F5344CB8AC3E}">
        <p14:creationId xmlns:p14="http://schemas.microsoft.com/office/powerpoint/2010/main" val="1505967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432176"/>
            <a:ext cx="12192000" cy="342582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0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6406896"/>
            <a:ext cx="12192000" cy="45110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0683" cy="1158240"/>
          </a:xfrm>
        </p:spPr>
        <p:txBody>
          <a:bodyPr>
            <a:noAutofit/>
          </a:bodyPr>
          <a:lstStyle>
            <a:lvl1pPr>
              <a:defRPr sz="3733" baseline="0"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56191"/>
            <a:ext cx="2844800" cy="365125"/>
          </a:xfrm>
          <a:prstGeom prst="rect">
            <a:avLst/>
          </a:prstGeom>
        </p:spPr>
        <p:txBody>
          <a:bodyPr/>
          <a:lstStyle/>
          <a:p>
            <a:fld id="{F27D8D33-376A-42F9-8CA7-D514D60CAE11}" type="slidenum">
              <a:rPr lang="pt-BR" smtClean="0"/>
              <a:t>‹#›</a:t>
            </a:fld>
            <a:endParaRPr lang="pt-BR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531284" y="6391850"/>
            <a:ext cx="3860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smtClean="0">
                <a:solidFill>
                  <a:schemeClr val="tx2"/>
                </a:solidFill>
                <a:cs typeface="Neo Sans Intel"/>
              </a:rPr>
              <a:t>Intel Information Technology </a:t>
            </a:r>
            <a:endParaRPr lang="en-US" sz="1200" dirty="0" smtClean="0">
              <a:solidFill>
                <a:schemeClr val="tx2"/>
              </a:solidFill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376365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4405" y="174496"/>
            <a:ext cx="2235512" cy="1276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5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2224" y="2060848"/>
            <a:ext cx="2235512" cy="1276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7"/>
            <a:ext cx="4343400" cy="427037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7"/>
            <a:ext cx="4343400" cy="427037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/>
          <a:lstStyle/>
          <a:p>
            <a:fld id="{37CC0096-1860-4642-9CD2-0079EA5E7CD1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8481" y="6362700"/>
            <a:ext cx="7487073" cy="2571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29800" y="6362700"/>
            <a:ext cx="930257" cy="257176"/>
          </a:xfrm>
          <a:prstGeom prst="rect">
            <a:avLst/>
          </a:prstGeo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4405" y="174496"/>
            <a:ext cx="2235512" cy="1276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2"/>
            <a:ext cx="4343400" cy="358140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2"/>
            <a:ext cx="4343400" cy="358140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/>
          <a:lstStyle/>
          <a:p>
            <a:fld id="{37CC0096-1860-4642-9CD2-0079EA5E7CD1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8481" y="6362700"/>
            <a:ext cx="7487073" cy="2571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829800" y="6362700"/>
            <a:ext cx="930257" cy="257176"/>
          </a:xfrm>
          <a:prstGeom prst="rect">
            <a:avLst/>
          </a:prstGeo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4405" y="174496"/>
            <a:ext cx="2235512" cy="1276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4405" y="174496"/>
            <a:ext cx="2235512" cy="1276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4405" y="174496"/>
            <a:ext cx="2235512" cy="1276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8" y="1600200"/>
            <a:ext cx="3122613" cy="1828800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41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4405" y="174496"/>
            <a:ext cx="2235512" cy="1276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4405" y="174496"/>
            <a:ext cx="2235512" cy="1276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429" y="457200"/>
            <a:ext cx="88129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828800"/>
            <a:ext cx="11137237" cy="46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00" b="1" kern="1200">
          <a:solidFill>
            <a:srgbClr val="B2D0EC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13157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33731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74879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9545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k4wv2forum" TargetMode="External"/><Relationship Id="rId2" Type="http://schemas.openxmlformats.org/officeDocument/2006/relationships/hyperlink" Target="http://kinectforwindow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ka.ms/k4wv2sdk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11" Type="http://schemas.openxmlformats.org/officeDocument/2006/relationships/comments" Target="../comments/comment1.xml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9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windows/apps/windows.security.credentials.aspx" TargetMode="Externa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NUI e </a:t>
            </a:r>
            <a:r>
              <a:rPr lang="en-US" dirty="0" smtClean="0"/>
              <a:t>Biometrics</a:t>
            </a:r>
            <a:r>
              <a:rPr lang="it-IT" dirty="0" smtClean="0"/>
              <a:t> </a:t>
            </a:r>
            <a:r>
              <a:rPr lang="it-IT" dirty="0"/>
              <a:t>in Windows 10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672859"/>
            <a:ext cx="2876947" cy="2380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87588"/>
            <a:ext cx="5131986" cy="3140668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v2 - High level architecture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9514" y="1708630"/>
            <a:ext cx="8326655" cy="4769048"/>
            <a:chOff x="618001" y="1699403"/>
            <a:chExt cx="5966048" cy="3837289"/>
          </a:xfrm>
        </p:grpSpPr>
        <p:sp>
          <p:nvSpPr>
            <p:cNvPr id="5" name="Rectangle 4"/>
            <p:cNvSpPr/>
            <p:nvPr/>
          </p:nvSpPr>
          <p:spPr bwMode="auto">
            <a:xfrm>
              <a:off x="618001" y="4152405"/>
              <a:ext cx="5965141" cy="672319"/>
            </a:xfrm>
            <a:prstGeom prst="rect">
              <a:avLst/>
            </a:prstGeom>
            <a:solidFill>
              <a:srgbClr val="BECD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Kinect Drivers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618001" y="3477790"/>
              <a:ext cx="5965141" cy="634968"/>
            </a:xfrm>
            <a:prstGeom prst="rect">
              <a:avLst/>
            </a:prstGeom>
            <a:solidFill>
              <a:srgbClr val="BECD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Kinect Runtime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386135" y="2682349"/>
              <a:ext cx="1718148" cy="755794"/>
            </a:xfrm>
            <a:prstGeom prst="rect">
              <a:avLst/>
            </a:prstGeom>
            <a:solidFill>
              <a:srgbClr val="ADBEC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.</a:t>
              </a: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NET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API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386135" y="1699403"/>
              <a:ext cx="1718148" cy="934604"/>
            </a:xfrm>
            <a:prstGeom prst="rect">
              <a:avLst/>
            </a:prstGeom>
            <a:solidFill>
              <a:srgbClr val="879BA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.</a:t>
              </a: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NET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Apps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18001" y="2682348"/>
              <a:ext cx="1748221" cy="755795"/>
            </a:xfrm>
            <a:prstGeom prst="rect">
              <a:avLst/>
            </a:prstGeom>
            <a:solidFill>
              <a:srgbClr val="ADBEC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Native API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18001" y="1708097"/>
              <a:ext cx="1738152" cy="934604"/>
            </a:xfrm>
            <a:prstGeom prst="rect">
              <a:avLst/>
            </a:prstGeom>
            <a:solidFill>
              <a:srgbClr val="879BA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Native Apps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134265" y="2691122"/>
              <a:ext cx="2448877" cy="747021"/>
            </a:xfrm>
            <a:prstGeom prst="rect">
              <a:avLst/>
            </a:prstGeom>
            <a:solidFill>
              <a:srgbClr val="ADBEC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WinRT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API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134265" y="1699403"/>
              <a:ext cx="2449784" cy="943298"/>
            </a:xfrm>
            <a:prstGeom prst="rect">
              <a:avLst/>
            </a:prstGeom>
            <a:solidFill>
              <a:srgbClr val="879BA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Windows Store Apps</a:t>
              </a:r>
            </a:p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C#, VB, JS, C++/CX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8001" y="4864373"/>
              <a:ext cx="5965141" cy="672319"/>
            </a:xfrm>
            <a:prstGeom prst="rect">
              <a:avLst/>
            </a:prstGeom>
            <a:solidFill>
              <a:srgbClr val="00648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Physical Kinect Sensor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80" y="1556793"/>
            <a:ext cx="3491319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v2 - High level architecture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45130" y="1572986"/>
            <a:ext cx="8422611" cy="4028794"/>
            <a:chOff x="2850605" y="1646152"/>
            <a:chExt cx="7948922" cy="3566105"/>
          </a:xfrm>
        </p:grpSpPr>
        <p:sp>
          <p:nvSpPr>
            <p:cNvPr id="5" name="Right Arrow 4"/>
            <p:cNvSpPr/>
            <p:nvPr/>
          </p:nvSpPr>
          <p:spPr bwMode="auto">
            <a:xfrm>
              <a:off x="2850605" y="3323209"/>
              <a:ext cx="610674" cy="288036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598361" y="2916055"/>
              <a:ext cx="1345209" cy="1023151"/>
            </a:xfrm>
            <a:prstGeom prst="rect">
              <a:avLst/>
            </a:prstGeom>
            <a:solidFill>
              <a:srgbClr val="006487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Kinect </a:t>
              </a:r>
            </a:p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Service</a:t>
              </a:r>
            </a:p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 Source</a:t>
              </a:r>
            </a:p>
          </p:txBody>
        </p:sp>
        <p:sp>
          <p:nvSpPr>
            <p:cNvPr id="7" name="Right Arrow 6"/>
            <p:cNvSpPr/>
            <p:nvPr/>
          </p:nvSpPr>
          <p:spPr bwMode="auto">
            <a:xfrm rot="8232087">
              <a:off x="5279944" y="2100866"/>
              <a:ext cx="994307" cy="288036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526896" y="3069774"/>
              <a:ext cx="1152144" cy="718452"/>
            </a:xfrm>
            <a:prstGeom prst="rect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Kinect</a:t>
              </a:r>
            </a:p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Reader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526896" y="4493805"/>
              <a:ext cx="1152144" cy="718452"/>
            </a:xfrm>
            <a:prstGeom prst="rect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Kinect</a:t>
              </a:r>
            </a:p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Reader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513382" y="1646152"/>
              <a:ext cx="1152144" cy="718452"/>
            </a:xfrm>
            <a:prstGeom prst="rect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Kinect</a:t>
              </a:r>
            </a:p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Reader</a:t>
              </a:r>
            </a:p>
          </p:txBody>
        </p:sp>
        <p:sp>
          <p:nvSpPr>
            <p:cNvPr id="11" name="Right Arrow 10"/>
            <p:cNvSpPr/>
            <p:nvPr/>
          </p:nvSpPr>
          <p:spPr bwMode="auto">
            <a:xfrm rot="13632087">
              <a:off x="5279944" y="4402693"/>
              <a:ext cx="994307" cy="288036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 rot="10800000">
              <a:off x="5418739" y="3276340"/>
              <a:ext cx="716716" cy="288036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7939175" y="1763061"/>
              <a:ext cx="1023669" cy="484632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9165228" y="1810459"/>
              <a:ext cx="1634299" cy="389837"/>
            </a:xfrm>
            <a:prstGeom prst="rect">
              <a:avLst/>
            </a:prstGeom>
            <a:solidFill>
              <a:srgbClr val="879BAA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Application</a:t>
              </a:r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7939175" y="3185314"/>
              <a:ext cx="1023669" cy="484632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6" name="Right Arrow 15"/>
            <p:cNvSpPr/>
            <p:nvPr/>
          </p:nvSpPr>
          <p:spPr bwMode="auto">
            <a:xfrm>
              <a:off x="7939175" y="4610714"/>
              <a:ext cx="1023669" cy="484632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9165228" y="3234286"/>
              <a:ext cx="1634299" cy="389837"/>
            </a:xfrm>
            <a:prstGeom prst="rect">
              <a:avLst/>
            </a:prstGeom>
            <a:solidFill>
              <a:srgbClr val="879BAA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Application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9165228" y="4658112"/>
              <a:ext cx="1634299" cy="389837"/>
            </a:xfrm>
            <a:prstGeom prst="rect">
              <a:avLst/>
            </a:prstGeom>
            <a:solidFill>
              <a:srgbClr val="879BAA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Application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1000" y="6165304"/>
            <a:ext cx="786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Multiple Kinect-enabled applications can run simultaneously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2" t="29828" r="16831" b="29828"/>
          <a:stretch/>
        </p:blipFill>
        <p:spPr>
          <a:xfrm>
            <a:off x="224058" y="3299351"/>
            <a:ext cx="1875821" cy="6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v2 - High level architecture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37525" y="1474094"/>
            <a:ext cx="1706715" cy="914400"/>
            <a:chOff x="2245130" y="3014753"/>
            <a:chExt cx="1706715" cy="914400"/>
          </a:xfrm>
        </p:grpSpPr>
        <p:sp>
          <p:nvSpPr>
            <p:cNvPr id="7" name="Right Arrow 6"/>
            <p:cNvSpPr/>
            <p:nvPr/>
          </p:nvSpPr>
          <p:spPr bwMode="auto">
            <a:xfrm>
              <a:off x="2245130" y="3309245"/>
              <a:ext cx="647065" cy="325407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3037445" y="3014753"/>
              <a:ext cx="914400" cy="914400"/>
            </a:xfrm>
            <a:prstGeom prst="rect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lang="en-US" kern="0" dirty="0" smtClean="0">
                  <a:solidFill>
                    <a:srgbClr val="000000"/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PC</a:t>
              </a:r>
              <a:endPara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67063" y="3479919"/>
            <a:ext cx="5251886" cy="2928676"/>
            <a:chOff x="6467115" y="3200272"/>
            <a:chExt cx="5251886" cy="2928676"/>
          </a:xfrm>
        </p:grpSpPr>
        <p:sp>
          <p:nvSpPr>
            <p:cNvPr id="26" name="Right Arrow 25"/>
            <p:cNvSpPr/>
            <p:nvPr/>
          </p:nvSpPr>
          <p:spPr bwMode="auto">
            <a:xfrm>
              <a:off x="6467115" y="3494764"/>
              <a:ext cx="647065" cy="325407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7259430" y="3200272"/>
              <a:ext cx="914400" cy="914400"/>
            </a:xfrm>
            <a:prstGeom prst="rect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lang="en-US" kern="0" dirty="0" smtClean="0">
                  <a:solidFill>
                    <a:srgbClr val="000000"/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PC</a:t>
              </a:r>
              <a:endPara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endParaRPr>
            </a:p>
          </p:txBody>
        </p:sp>
        <p:sp>
          <p:nvSpPr>
            <p:cNvPr id="24" name="Right Arrow 23"/>
            <p:cNvSpPr/>
            <p:nvPr/>
          </p:nvSpPr>
          <p:spPr bwMode="auto">
            <a:xfrm>
              <a:off x="6467115" y="4501902"/>
              <a:ext cx="647065" cy="325407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259430" y="4207410"/>
              <a:ext cx="914400" cy="914400"/>
            </a:xfrm>
            <a:prstGeom prst="rect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lang="en-US" kern="0" dirty="0" smtClean="0">
                  <a:solidFill>
                    <a:srgbClr val="000000"/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PC</a:t>
              </a:r>
              <a:endPara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endParaRPr>
            </a:p>
          </p:txBody>
        </p:sp>
        <p:sp>
          <p:nvSpPr>
            <p:cNvPr id="22" name="Right Arrow 21"/>
            <p:cNvSpPr/>
            <p:nvPr/>
          </p:nvSpPr>
          <p:spPr bwMode="auto">
            <a:xfrm>
              <a:off x="6467115" y="5509040"/>
              <a:ext cx="647065" cy="325407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259430" y="5214548"/>
              <a:ext cx="914400" cy="914400"/>
            </a:xfrm>
            <a:prstGeom prst="rect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lang="en-US" kern="0" dirty="0" smtClean="0">
                  <a:solidFill>
                    <a:srgbClr val="000000"/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PC</a:t>
              </a:r>
              <a:endPara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8947280" y="4207409"/>
              <a:ext cx="914400" cy="914400"/>
            </a:xfrm>
            <a:prstGeom prst="rect">
              <a:avLst/>
            </a:prstGeom>
            <a:solidFill>
              <a:srgbClr val="0064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lang="en-US" kern="0" dirty="0" smtClean="0">
                  <a:solidFill>
                    <a:srgbClr val="000000"/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HUB</a:t>
              </a:r>
              <a:endPara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0713161" y="4216905"/>
              <a:ext cx="1005840" cy="914400"/>
            </a:xfrm>
            <a:prstGeom prst="rect">
              <a:avLst/>
            </a:prstGeom>
            <a:solidFill>
              <a:srgbClr val="879B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lang="en-US" kern="0" dirty="0" smtClean="0">
                  <a:solidFill>
                    <a:srgbClr val="000000"/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</a:rPr>
                <a:t>SERVER</a:t>
              </a:r>
              <a:endPara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endParaRP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9922474" y="4431119"/>
              <a:ext cx="647065" cy="325407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8" name="Right Arrow 17"/>
            <p:cNvSpPr/>
            <p:nvPr/>
          </p:nvSpPr>
          <p:spPr bwMode="auto">
            <a:xfrm rot="2283474">
              <a:off x="8270934" y="3494768"/>
              <a:ext cx="647065" cy="325407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19" name="Right Arrow 18"/>
            <p:cNvSpPr/>
            <p:nvPr/>
          </p:nvSpPr>
          <p:spPr bwMode="auto">
            <a:xfrm>
              <a:off x="8239421" y="4431119"/>
              <a:ext cx="647065" cy="325407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  <p:sp>
          <p:nvSpPr>
            <p:cNvPr id="20" name="Right Arrow 19"/>
            <p:cNvSpPr/>
            <p:nvPr/>
          </p:nvSpPr>
          <p:spPr bwMode="auto">
            <a:xfrm rot="18483474">
              <a:off x="8239421" y="5449679"/>
              <a:ext cx="647065" cy="325407"/>
            </a:xfrm>
            <a:prstGeom prst="rightArrow">
              <a:avLst/>
            </a:prstGeom>
            <a:solidFill>
              <a:srgbClr val="BECD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755904" y="2695166"/>
            <a:ext cx="207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connection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1454958" y="2707397"/>
            <a:ext cx="16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connection</a:t>
            </a:r>
            <a:endParaRPr lang="it-IT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2" t="29828" r="16831" b="29828"/>
          <a:stretch/>
        </p:blipFill>
        <p:spPr>
          <a:xfrm>
            <a:off x="289079" y="1639406"/>
            <a:ext cx="1875821" cy="6620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2" t="29828" r="16831" b="29828"/>
          <a:stretch/>
        </p:blipFill>
        <p:spPr>
          <a:xfrm>
            <a:off x="4091242" y="3633470"/>
            <a:ext cx="1875821" cy="6620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2" t="29828" r="16831" b="29828"/>
          <a:stretch/>
        </p:blipFill>
        <p:spPr>
          <a:xfrm>
            <a:off x="4091242" y="4622724"/>
            <a:ext cx="1875821" cy="66205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2" t="29828" r="16831" b="29828"/>
          <a:stretch/>
        </p:blipFill>
        <p:spPr>
          <a:xfrm>
            <a:off x="4091242" y="5635482"/>
            <a:ext cx="1875821" cy="6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3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rame source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4463" y="1584646"/>
            <a:ext cx="2743200" cy="2194559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1584645"/>
            <a:ext cx="2743200" cy="219456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525" y="1584645"/>
            <a:ext cx="3657600" cy="2194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63298" y="1018895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6372" y="1013215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Depth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32304" y="1010701"/>
            <a:ext cx="935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Infrared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 rotWithShape="1">
          <a:blip r:embed="rId5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1696" y="4618816"/>
            <a:ext cx="2743200" cy="219456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4463" y="4615006"/>
            <a:ext cx="2743200" cy="21945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93192" y="4047866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Body index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59272" y="4047866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Body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32422" y="404786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Audio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725" y="4615006"/>
            <a:ext cx="27432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Color frame source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" b="2173"/>
          <a:stretch/>
        </p:blipFill>
        <p:spPr bwMode="auto">
          <a:xfrm>
            <a:off x="383890" y="1772856"/>
            <a:ext cx="5352070" cy="324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5855890" y="1772856"/>
            <a:ext cx="6031310" cy="3312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1920 x 1080 array of pixel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Different sensor than depth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30 fps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Will maintain brightness and quality by dropping to 15 fps in low-light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Depth frame source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851514" y="1966046"/>
            <a:ext cx="6031310" cy="3312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512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x 424 array of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pixel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30 fps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Distance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range 0.5 – 4.5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meters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/>
          <a:stretch/>
        </p:blipFill>
        <p:spPr bwMode="auto">
          <a:xfrm>
            <a:off x="407368" y="1245702"/>
            <a:ext cx="5444146" cy="475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492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Infrared frame source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851515" y="1966046"/>
            <a:ext cx="6031310" cy="3312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512 x 424 array of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pixel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30 fps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Ambient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removed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From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same physical sensor as depth</a:t>
            </a:r>
          </a:p>
          <a:p>
            <a:pPr marL="342900" indent="-342900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9514" y="1245702"/>
            <a:ext cx="5472001" cy="475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6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Body index frame source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855890" y="2160994"/>
            <a:ext cx="6031310" cy="26338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512 x 424 array of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pixel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Up to 6 simultaneous bodies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30 fps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Same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resolution as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depth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245702"/>
            <a:ext cx="5479200" cy="44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Body frame source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855890" y="1702910"/>
            <a:ext cx="6031310" cy="3829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Frame data is a collection of Body object each with 25 joints (each joint has position in 3D space and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orientation)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Up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to 6 simultaneous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bodies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30 fps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Hand state (Open, Closed, Lasso)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81" y="1245702"/>
            <a:ext cx="5486209" cy="47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Body frame source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" y="1700361"/>
            <a:ext cx="4799802" cy="4752975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110" y="1800056"/>
            <a:ext cx="3772426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62768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Andrea Sassetti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5912614"/>
            <a:ext cx="731520" cy="73152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5181094"/>
            <a:ext cx="731520" cy="73152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07764" y="5328461"/>
            <a:ext cx="5953153" cy="436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andrea.sassetti@live.it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7765" y="6070047"/>
            <a:ext cx="5953153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@andreasassetti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14" y="4449574"/>
            <a:ext cx="731520" cy="73152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407764" y="4596941"/>
            <a:ext cx="5953153" cy="436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andreasassetti.wordpres.com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033218"/>
            <a:ext cx="27432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7244" y="839071"/>
            <a:ext cx="75666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Software Engineer, </a:t>
            </a:r>
            <a:r>
              <a:rPr lang="en-US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Siemens</a:t>
            </a:r>
          </a:p>
        </p:txBody>
      </p:sp>
    </p:spTree>
    <p:extLst>
      <p:ext uri="{BB962C8B-B14F-4D97-AF65-F5344CB8AC3E}">
        <p14:creationId xmlns:p14="http://schemas.microsoft.com/office/powerpoint/2010/main" val="393374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Audio source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872636" y="2766371"/>
            <a:ext cx="6031310" cy="1897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is audio samples captured over a specific interval of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time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Audio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is associated with an “audio beam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245702"/>
            <a:ext cx="5488115" cy="49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Multi frame source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855890" y="1702910"/>
            <a:ext cx="6031310" cy="3829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Allows to get a matched set of frames form multiple source on a single time.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Delivers frames at the lowest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ps of the selected sources.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693" y="1702910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033" y="3108637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033" y="1702910"/>
            <a:ext cx="1828800" cy="1339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6685" y="3657725"/>
            <a:ext cx="1828800" cy="14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Coordinate Mapper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81593" y="1720163"/>
            <a:ext cx="5768562" cy="3829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It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rovides conversion between each systems. It is possible perform single or multiple conversion.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297" y="1219200"/>
            <a:ext cx="4376854" cy="257462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334975"/>
              </p:ext>
            </p:extLst>
          </p:nvPr>
        </p:nvGraphicFramePr>
        <p:xfrm>
          <a:off x="481592" y="4384865"/>
          <a:ext cx="11375048" cy="1889760"/>
        </p:xfrm>
        <a:graphic>
          <a:graphicData uri="http://schemas.openxmlformats.org/drawingml/2006/table">
            <a:tbl>
              <a:tblPr firstRow="1" bandRow="1"/>
              <a:tblGrid>
                <a:gridCol w="22746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75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77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851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058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9414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3017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it-IT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9B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Applies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to</a:t>
                      </a:r>
                      <a:endParaRPr lang="it-IT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9B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Dimension</a:t>
                      </a:r>
                      <a:endParaRPr lang="it-IT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9B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Units</a:t>
                      </a:r>
                      <a:endParaRPr lang="it-IT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9B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Range</a:t>
                      </a:r>
                      <a:endParaRPr lang="it-IT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9B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Origin</a:t>
                      </a:r>
                      <a:endParaRPr lang="it-IT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9B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173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ColorSpacepoint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Color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pixel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1920x1080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Top left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173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DepthSpacePoint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Depth, Infrared, Body index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pixel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512x424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Top left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173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CameraSpacePoint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Body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meter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NA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Infrared / Depth camera</a:t>
                      </a:r>
                      <a:endParaRPr lang="it-IT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4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Application Lifecycle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9514" y="2787453"/>
            <a:ext cx="6244017" cy="280076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KinectSensor 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kinectSensor =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16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KinectSensor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.GetDefault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altLang="it-IT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it-IT" alt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(!kinectSensor.IsAvailable</a:t>
            </a:r>
            <a:r>
              <a:rPr lang="it-IT" alt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it-IT" alt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alt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(!kinectSensor.IsOpen</a:t>
            </a:r>
            <a:r>
              <a:rPr lang="it-IT" alt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kinectSensor.Open</a:t>
            </a:r>
            <a:r>
              <a:rPr lang="it-IT" alt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it-IT" altLang="it-IT" sz="4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en-US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 CODE HERE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kinectSensor.Close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2291456"/>
            <a:ext cx="1600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First step: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485237"/>
            <a:ext cx="6661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reference to </a:t>
            </a:r>
            <a:r>
              <a:rPr lang="en-US" sz="28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Microsoft.Kinect</a:t>
            </a:r>
            <a:r>
              <a:rPr lang="en-US" sz="28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assembly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8722" y="6003137"/>
            <a:ext cx="8568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 Kinect NuGet Packages available</a:t>
            </a: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951202"/>
            <a:ext cx="487722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Basic flow of programming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22076" y="2216988"/>
            <a:ext cx="9747849" cy="1009291"/>
            <a:chOff x="1009291" y="1846052"/>
            <a:chExt cx="9747849" cy="1009291"/>
          </a:xfrm>
        </p:grpSpPr>
        <p:sp>
          <p:nvSpPr>
            <p:cNvPr id="6" name="Right Arrow 5"/>
            <p:cNvSpPr/>
            <p:nvPr/>
          </p:nvSpPr>
          <p:spPr>
            <a:xfrm>
              <a:off x="1009291" y="1846052"/>
              <a:ext cx="9747849" cy="1009291"/>
            </a:xfrm>
            <a:prstGeom prst="rightArrow">
              <a:avLst/>
            </a:prstGeom>
            <a:solidFill>
              <a:srgbClr val="00648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458385" y="1895590"/>
              <a:ext cx="1463040" cy="822960"/>
            </a:xfrm>
            <a:prstGeom prst="rect">
              <a:avLst/>
            </a:prstGeom>
            <a:solidFill>
              <a:srgbClr val="BECD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Frame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243857" y="1895590"/>
              <a:ext cx="1463040" cy="822960"/>
            </a:xfrm>
            <a:prstGeom prst="rect">
              <a:avLst/>
            </a:prstGeom>
            <a:solidFill>
              <a:srgbClr val="ADBEC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noProof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S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ource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636593" y="1900648"/>
              <a:ext cx="1463040" cy="822960"/>
            </a:xfrm>
            <a:prstGeom prst="rect">
              <a:avLst/>
            </a:prstGeom>
            <a:solidFill>
              <a:srgbClr val="879BA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Sensor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851121" y="1895590"/>
              <a:ext cx="1463040" cy="822960"/>
            </a:xfrm>
            <a:prstGeom prst="rect">
              <a:avLst/>
            </a:prstGeom>
            <a:solidFill>
              <a:srgbClr val="ADBEC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Reader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8065649" y="1895590"/>
              <a:ext cx="1463040" cy="822960"/>
            </a:xfrm>
            <a:prstGeom prst="rect">
              <a:avLst/>
            </a:prstGeom>
            <a:solidFill>
              <a:srgbClr val="BECD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Data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69214" y="3707119"/>
            <a:ext cx="11719215" cy="3231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500" b="0" i="0" u="none" strike="noStrike" cap="none" normalizeH="0" baseline="0" dirty="0" err="1" smtClean="0">
                <a:ln>
                  <a:noFill/>
                </a:ln>
                <a:solidFill>
                  <a:srgbClr val="47A0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KinectSensor</a:t>
            </a:r>
            <a:r>
              <a:rPr kumimoji="0" lang="it-IT" altLang="it-IT" sz="15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.GetDefault</a:t>
            </a:r>
            <a:r>
              <a:rPr kumimoji="0" lang="it-IT" altLang="it-IT" sz="15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it-IT" altLang="it-IT" sz="15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DepthFrameSource.OpenReader</a:t>
            </a:r>
            <a:r>
              <a:rPr kumimoji="0" lang="it-IT" altLang="it-IT" sz="15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it-IT" altLang="it-IT" sz="15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AcquireLatestFrame</a:t>
            </a:r>
            <a:r>
              <a:rPr kumimoji="0" lang="it-IT" altLang="it-IT" sz="15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it-IT" altLang="it-IT" sz="15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CopyFrameDataToArray</a:t>
            </a:r>
            <a:r>
              <a:rPr kumimoji="0" lang="it-IT" altLang="it-IT" sz="15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it-IT" altLang="it-IT" sz="15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frameData</a:t>
            </a:r>
            <a:r>
              <a:rPr kumimoji="0" lang="it-IT" altLang="it-IT" sz="15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endParaRPr kumimoji="0" lang="it-IT" altLang="it-IT" sz="15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4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Basic flow of programming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9514" y="1196752"/>
            <a:ext cx="11507686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Readers allow to access to the Kinect </a:t>
            </a:r>
            <a:r>
              <a:rPr lang="en-US" altLang="en-US" sz="28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frame.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 smtClean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 </a:t>
            </a:r>
            <a:r>
              <a:rPr lang="en-US" altLang="en-US" sz="28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is possible to read the frame via pooling</a:t>
            </a:r>
            <a:r>
              <a:rPr lang="en-US" altLang="en-US" sz="28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  <a:endParaRPr lang="en-US" altLang="en-US" sz="28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1000" y="2728210"/>
            <a:ext cx="5791970" cy="17543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colorFrameReader = kinectSensor.ColorFrameSource.OpenReader();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colorFrame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= 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colorFrameReader.AcquireLatestFrame</a:t>
            </a:r>
            <a:r>
              <a:rPr lang="en-US" alt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colorFrame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==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lang="en-US" alt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CODE </a:t>
            </a:r>
            <a:r>
              <a:rPr lang="en-US" altLang="en-US" sz="12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44846" y="4019872"/>
            <a:ext cx="6702774" cy="286232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colorFrameReader = kinectSensor.ColorFrameSource.OpenReader</a:t>
            </a:r>
            <a:r>
              <a:rPr lang="en-US" alt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colorFrameReader.FrameArrived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+= OnColorFrameReader;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en-US" sz="1200" b="0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  <a:endParaRPr kumimoji="0" lang="it-IT" altLang="en-US" sz="1200" b="0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OnColorFrameReader(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sender,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ColorFrameArrivedEventArgs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colorFrame = e.FrameReference.AcquireFrame())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(colorFrame ==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 CODE 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3027821" y="5222937"/>
            <a:ext cx="1970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 by </a:t>
            </a: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event: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9315400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Face Detection and Alinement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0999" y="1761778"/>
            <a:ext cx="115062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Through</a:t>
            </a:r>
            <a:r>
              <a:rPr lang="it-IT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t-IT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K</a:t>
            </a:r>
            <a:r>
              <a:rPr lang="it-IT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inect Face it </a:t>
            </a: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it-IT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possibile </a:t>
            </a: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detects</a:t>
            </a:r>
            <a:r>
              <a:rPr lang="it-IT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body </a:t>
            </a: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faces point and expression</a:t>
            </a:r>
            <a:r>
              <a:rPr lang="it-IT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Face </a:t>
            </a: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  <a:r>
              <a:rPr lang="it-IT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endParaRPr lang="en-US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user's </a:t>
            </a:r>
            <a:r>
              <a:rPr lang="en-US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eft eye point</a:t>
            </a:r>
            <a:endParaRPr lang="en-US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user's r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ight eye point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user's 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ose point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user's l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eft corner of the mouth point </a:t>
            </a:r>
            <a:endParaRPr lang="en-US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user's r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ight corner of the mouth point</a:t>
            </a:r>
            <a:endParaRPr kumimoji="0" lang="en-US" altLang="en-US" sz="6000" b="0" i="0" u="none" strike="noStrike" cap="none" normalizeH="0" baseline="0" dirty="0" smtClean="0">
              <a:ln>
                <a:noFill/>
              </a:ln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0999" y="6002124"/>
            <a:ext cx="9125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Each point can be visualized in color or Infrared space. </a:t>
            </a:r>
          </a:p>
        </p:txBody>
      </p:sp>
    </p:spTree>
    <p:extLst>
      <p:ext uri="{BB962C8B-B14F-4D97-AF65-F5344CB8AC3E}">
        <p14:creationId xmlns:p14="http://schemas.microsoft.com/office/powerpoint/2010/main" val="9348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Face Expression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239214"/>
            <a:ext cx="8839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Face </a:t>
            </a: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expressions</a:t>
            </a:r>
            <a:r>
              <a:rPr lang="it-IT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user's happy facial expression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user's right eye is closed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user's left eye is closed 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user's mouth is open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 user's mouth has moved since the previous frame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 is looking at the sensor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 user is wearing glasses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05995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91" y="5305995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443" y="5305995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33" y="5305995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33" y="5305995"/>
            <a:ext cx="1216152" cy="1216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49" y="5305995"/>
            <a:ext cx="1219926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924339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Face Detection and Alinement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916832"/>
            <a:ext cx="11506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reference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en-U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Microsoft.Kinect.Face</a:t>
            </a:r>
            <a:r>
              <a:rPr lang="en-US" sz="24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assembly</a:t>
            </a:r>
          </a:p>
          <a:p>
            <a:endParaRPr lang="it-IT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</a:t>
            </a:r>
            <a:r>
              <a:rPr lang="en-US" alt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FaceFrameSource</a:t>
            </a:r>
            <a:r>
              <a:rPr lang="en-US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US" alt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FaceFrameReader</a:t>
            </a:r>
            <a:r>
              <a:rPr lang="en-US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</a:p>
          <a:p>
            <a:pPr lvl="0"/>
            <a:endParaRPr lang="it-IT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</a:t>
            </a: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FaceFrame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 in order to get face information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68722" y="6003137"/>
            <a:ext cx="8568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 Kinect NuGet Packages available</a:t>
            </a: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951202"/>
            <a:ext cx="487722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5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High Definition Face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720840"/>
            <a:ext cx="697733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Through</a:t>
            </a:r>
            <a:r>
              <a:rPr lang="it-IT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Kinect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Definition </a:t>
            </a:r>
            <a:r>
              <a:rPr lang="it-IT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Face it </a:t>
            </a:r>
            <a:r>
              <a:rPr lang="en-US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it-IT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possibile </a:t>
            </a:r>
            <a:r>
              <a:rPr lang="en-US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detects</a:t>
            </a:r>
            <a:r>
              <a:rPr lang="it-IT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1000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facial points in the 3D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space.</a:t>
            </a:r>
          </a:p>
          <a:p>
            <a:pPr lvl="0"/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1347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facial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2340 triangles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Hair color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Body color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Face 3D Model</a:t>
            </a:r>
          </a:p>
          <a:p>
            <a:pPr lvl="0"/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0" t="26476" r="31324" b="30879"/>
          <a:stretch/>
        </p:blipFill>
        <p:spPr>
          <a:xfrm>
            <a:off x="7176120" y="1268760"/>
            <a:ext cx="3907766" cy="562393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90600" y="5876031"/>
            <a:ext cx="5306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Not </a:t>
            </a:r>
            <a:r>
              <a:rPr lang="it-IT" alt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sufficiently </a:t>
            </a:r>
            <a:r>
              <a:rPr lang="it-IT" alt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documented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Many API are available only in C++</a:t>
            </a:r>
            <a:endParaRPr lang="it-IT" alt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057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>
          <a:xfrm>
            <a:off x="362768" y="182215"/>
            <a:ext cx="11524432" cy="12238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Marco Dal Pino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SW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Eng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- Consultant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6" y="4925301"/>
            <a:ext cx="455498" cy="455498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1154382" y="4953746"/>
            <a:ext cx="5953153" cy="374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it-IT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MarcoDalPino</a:t>
            </a:r>
            <a:endParaRPr lang="it-IT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6" y="4072980"/>
            <a:ext cx="443078" cy="443078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1127448" y="4012771"/>
            <a:ext cx="5953153" cy="650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mobileprog.com (ENG)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mobileprog.net (ITA)</a:t>
            </a:r>
            <a:endParaRPr lang="it-IT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234" y="1700808"/>
            <a:ext cx="3565229" cy="2664296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10920536" y="4596941"/>
            <a:ext cx="744762" cy="2095760"/>
            <a:chOff x="474143" y="4249924"/>
            <a:chExt cx="744762" cy="209576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69" y="4249924"/>
              <a:ext cx="577510" cy="9144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43" y="5248404"/>
              <a:ext cx="744762" cy="1097280"/>
            </a:xfrm>
            <a:prstGeom prst="rect">
              <a:avLst/>
            </a:prstGeom>
          </p:spPr>
        </p:pic>
      </p:grpSp>
      <p:pic>
        <p:nvPicPr>
          <p:cNvPr id="42" name="Picture 41" descr="Description: Description: cid:image002.jpg@01CBF474.C9518E2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175" y="5859133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7657647" y="4678245"/>
            <a:ext cx="3245771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 MVP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Intel Black </a:t>
            </a:r>
            <a:r>
              <a:rPr lang="it-IT" sz="1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Belt</a:t>
            </a:r>
            <a:r>
              <a:rPr lang="it-IT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Software Developer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Intel </a:t>
            </a:r>
            <a:r>
              <a:rPr lang="it-IT" sz="1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Realsense</a:t>
            </a:r>
            <a:r>
              <a:rPr lang="it-IT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Innovator </a:t>
            </a:r>
            <a:r>
              <a:rPr lang="it-IT" sz="1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Realsense</a:t>
            </a:r>
            <a:r>
              <a:rPr lang="it-IT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&amp; IoT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3471" y="6240515"/>
            <a:ext cx="5953153" cy="436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it-IT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bout.me/</a:t>
            </a:r>
            <a:r>
              <a:rPr lang="it-IT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marcodalpino</a:t>
            </a:r>
            <a:endParaRPr lang="it-IT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2" y="5635669"/>
            <a:ext cx="308746" cy="308746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1055440" y="5565936"/>
            <a:ext cx="5953153" cy="436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m.dalpino@dpcons.com</a:t>
            </a:r>
          </a:p>
        </p:txBody>
      </p:sp>
      <p:pic>
        <p:nvPicPr>
          <p:cNvPr id="47" name="Immagin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230407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924339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Definition Face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1916832"/>
            <a:ext cx="11506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reference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en-U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Microsoft.Kinect.Face</a:t>
            </a:r>
            <a:r>
              <a:rPr lang="en-US" sz="24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assembly</a:t>
            </a:r>
          </a:p>
          <a:p>
            <a:endParaRPr lang="it-IT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</a:t>
            </a:r>
            <a:r>
              <a:rPr lang="it-IT" altLang="it-IT" sz="24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HighDefinitionFaceFrameSource</a:t>
            </a:r>
            <a:r>
              <a:rPr lang="it-IT" altLang="it-IT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 </a:t>
            </a:r>
            <a:r>
              <a:rPr lang="it-IT" altLang="it-IT" sz="2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HighDefinition</a:t>
            </a:r>
            <a:r>
              <a:rPr lang="en-US" altLang="en-US" sz="24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FaceFrameReader</a:t>
            </a:r>
            <a:r>
              <a:rPr lang="en-US" alt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classes</a:t>
            </a:r>
          </a:p>
          <a:p>
            <a:pPr lvl="0"/>
            <a:endParaRPr lang="it-IT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</a:t>
            </a:r>
            <a:r>
              <a:rPr lang="it-IT" altLang="it-IT" sz="2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HighDefinition</a:t>
            </a:r>
            <a:r>
              <a:rPr lang="en-US" sz="24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FaceFrame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class in order to get high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definition face information</a:t>
            </a:r>
            <a:endParaRPr 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8722" y="6003137"/>
            <a:ext cx="8568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 Kinect NuGet Packages available</a:t>
            </a: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951202"/>
            <a:ext cx="487722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Hand Pointer Gestures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1330" y="1471780"/>
            <a:ext cx="2285675" cy="4930223"/>
            <a:chOff x="495260" y="1183095"/>
            <a:chExt cx="2286000" cy="4930922"/>
          </a:xfrm>
        </p:grpSpPr>
        <p:pic>
          <p:nvPicPr>
            <p:cNvPr id="4" name="engage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r="43351"/>
            <a:stretch>
              <a:fillRect/>
            </a:stretch>
          </p:blipFill>
          <p:spPr>
            <a:xfrm>
              <a:off x="495260" y="1183095"/>
              <a:ext cx="2286000" cy="435133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95260" y="5739171"/>
              <a:ext cx="2286000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Engagement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69396" y="2491516"/>
            <a:ext cx="1888592" cy="2161463"/>
            <a:chOff x="7565959" y="1303374"/>
            <a:chExt cx="1888592" cy="2161463"/>
          </a:xfrm>
        </p:grpSpPr>
        <p:sp>
          <p:nvSpPr>
            <p:cNvPr id="7" name="Rectangle 6"/>
            <p:cNvSpPr/>
            <p:nvPr/>
          </p:nvSpPr>
          <p:spPr>
            <a:xfrm>
              <a:off x="7565960" y="1303374"/>
              <a:ext cx="1888591" cy="1723219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65959" y="1303374"/>
              <a:ext cx="1888591" cy="1723219"/>
            </a:xfrm>
            <a:prstGeom prst="rect">
              <a:avLst/>
            </a:prstGeom>
            <a:no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65960" y="3095505"/>
              <a:ext cx="1888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Press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86213" y="1712170"/>
              <a:ext cx="1018573" cy="119219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766831" y="2502442"/>
            <a:ext cx="1888592" cy="2156710"/>
            <a:chOff x="7602265" y="4152191"/>
            <a:chExt cx="1888592" cy="2156710"/>
          </a:xfrm>
        </p:grpSpPr>
        <p:sp>
          <p:nvSpPr>
            <p:cNvPr id="12" name="Rectangle 11"/>
            <p:cNvSpPr/>
            <p:nvPr/>
          </p:nvSpPr>
          <p:spPr>
            <a:xfrm>
              <a:off x="7602266" y="4152191"/>
              <a:ext cx="1888591" cy="17232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02265" y="4152191"/>
              <a:ext cx="1888591" cy="1723219"/>
            </a:xfrm>
            <a:prstGeom prst="rect">
              <a:avLst/>
            </a:prstGeom>
            <a:no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02265" y="5939570"/>
              <a:ext cx="185228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Panning / Zoom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69214" y="4192438"/>
              <a:ext cx="1285337" cy="103517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446054" y="2491516"/>
            <a:ext cx="1888592" cy="2177850"/>
            <a:chOff x="4489186" y="1292448"/>
            <a:chExt cx="1888592" cy="2177850"/>
          </a:xfrm>
        </p:grpSpPr>
        <p:sp>
          <p:nvSpPr>
            <p:cNvPr id="17" name="Rectangle 16"/>
            <p:cNvSpPr/>
            <p:nvPr/>
          </p:nvSpPr>
          <p:spPr>
            <a:xfrm>
              <a:off x="4489187" y="1292448"/>
              <a:ext cx="1888591" cy="1723219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46823" y="3095505"/>
              <a:ext cx="1173315" cy="374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Targeting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698" y="1559683"/>
              <a:ext cx="1173314" cy="1173314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489186" y="1303374"/>
              <a:ext cx="1888591" cy="1723219"/>
            </a:xfrm>
            <a:prstGeom prst="rect">
              <a:avLst/>
            </a:prstGeom>
            <a:no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89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9315400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Hand Pointer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Gestures - Press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5431" y="1521949"/>
            <a:ext cx="3195678" cy="2930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4708" y="1550196"/>
            <a:ext cx="3195678" cy="2930677"/>
          </a:xfrm>
          <a:prstGeom prst="rect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20" y="3015533"/>
            <a:ext cx="1173314" cy="1173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360" y="4730368"/>
            <a:ext cx="4958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Recommended Minimum Size: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208 x 208 (in 1080p resolution)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Press attraction towards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Larger buttons will just attract away from the edge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81139" y="3124059"/>
            <a:ext cx="1368084" cy="135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40074" y="1578443"/>
            <a:ext cx="3195678" cy="2930677"/>
          </a:xfrm>
          <a:prstGeom prst="rect">
            <a:avLst/>
          </a:prstGeom>
          <a:noFill/>
          <a:ln w="635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41" y="1950745"/>
            <a:ext cx="1173314" cy="11733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96035" y="4730368"/>
            <a:ext cx="6252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Adapting to smaller visual sizes: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Make large-size hit testable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Set </a:t>
            </a:r>
            <a:r>
              <a:rPr lang="en-U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KinectRegion.KinectPressInset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(Thickness) to non-visible part of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Attraction region is smaller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23295" y="2940987"/>
            <a:ext cx="953477" cy="72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45698" y="2656619"/>
            <a:ext cx="1819483" cy="1145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8595320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Hand Pointer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Gestures - WPF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885874"/>
            <a:ext cx="11524431" cy="384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Add Reference to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Microsoft.Kinect.Wpf.Controls</a:t>
            </a:r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Add KinectRegion as container for your Windows Control</a:t>
            </a:r>
          </a:p>
          <a:p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Run it!</a:t>
            </a:r>
          </a:p>
        </p:txBody>
      </p:sp>
    </p:spTree>
    <p:extLst>
      <p:ext uri="{BB962C8B-B14F-4D97-AF65-F5344CB8AC3E}">
        <p14:creationId xmlns:p14="http://schemas.microsoft.com/office/powerpoint/2010/main" val="27200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9315400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Hand Pointer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Gestures – Store App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885874"/>
            <a:ext cx="11524431" cy="384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Add Reference to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Microsoft.Kinect.Xaml.Controls</a:t>
            </a:r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Enable Microphone + Camera capabilities in App Manifest</a:t>
            </a:r>
          </a:p>
          <a:p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Add KinectRegion as container for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rootFrame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App.xaml.cs</a:t>
            </a:r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Run it!</a:t>
            </a:r>
          </a:p>
        </p:txBody>
      </p:sp>
    </p:spTree>
    <p:extLst>
      <p:ext uri="{BB962C8B-B14F-4D97-AF65-F5344CB8AC3E}">
        <p14:creationId xmlns:p14="http://schemas.microsoft.com/office/powerpoint/2010/main" val="20203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85" y="637367"/>
            <a:ext cx="6426292" cy="393275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2546" y="2897256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42546" y="4320783"/>
            <a:ext cx="9486901" cy="2132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 Pointer </a:t>
            </a:r>
            <a:r>
              <a:rPr lang="en-US" sz="7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Gestures and Frame source</a:t>
            </a:r>
            <a:endParaRPr lang="en-US" sz="7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4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Recording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 Playback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8695" y="3587505"/>
            <a:ext cx="5898505" cy="3168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1481606"/>
            <a:ext cx="11391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Record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sample clip of data from the Kinect v2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device.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Playback a recorded sample clip of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Play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from a live stream directly from a connected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Device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0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Visual Studio Visualizer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720840"/>
            <a:ext cx="57437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Visualizers are components of the Visual Studio debugger user interface. A visualizer creates a dialog box or another interface to display a variable or object in a manner that is appropriate to its data type</a:t>
            </a: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. </a:t>
            </a:r>
          </a:p>
          <a:p>
            <a:endParaRPr lang="en-US" sz="2400" dirty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It </a:t>
            </a: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is possible to create custom visualizer just </a:t>
            </a: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implementing </a:t>
            </a: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some </a:t>
            </a: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.NET interfaces.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77" y="1720840"/>
            <a:ext cx="5599523" cy="38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9376" y="2276872"/>
            <a:ext cx="5400601" cy="2858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Microsoft </a:t>
            </a:r>
            <a:r>
              <a:rPr lang="en-US" sz="2400" dirty="0" err="1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KinectFusion</a:t>
            </a: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provides 3D object scanning and model creation using a Kinect for Windows sensor. The user can paint a scene with the Kinect camera and simultaneously see, and interact with, a detailed 3D model of the scene.</a:t>
            </a:r>
            <a:endParaRPr lang="it-IT" sz="2400" dirty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276872"/>
            <a:ext cx="5215781" cy="29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Custom gesture / pose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1203187"/>
            <a:ext cx="916305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Inside Kinect v2 SDK it is available a tool that allow you to create custom gesture.</a:t>
            </a:r>
          </a:p>
          <a:p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Visual Gesture Builder</a:t>
            </a:r>
          </a:p>
          <a:p>
            <a:r>
              <a:rPr lang="en-US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14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It is possible define discrete or continuous gesture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Machine Learning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technology </a:t>
            </a:r>
          </a:p>
          <a:p>
            <a:endParaRPr 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Adaptive Boosting (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AdaBoost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Trigger: 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Determine if player is performing a </a:t>
            </a:r>
            <a:r>
              <a:rPr lang="en-US" sz="24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Random Forest Regression (RFR) Progress: 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Determine the progress of the gesture performed by the </a:t>
            </a:r>
            <a:r>
              <a:rPr lang="en-US" sz="24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player</a:t>
            </a:r>
            <a:endParaRPr lang="en-US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/>
          <a:stretch/>
        </p:blipFill>
        <p:spPr>
          <a:xfrm>
            <a:off x="9544050" y="1700808"/>
            <a:ext cx="2132856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4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 evolution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67005813"/>
              </p:ext>
            </p:extLst>
          </p:nvPr>
        </p:nvGraphicFramePr>
        <p:xfrm>
          <a:off x="288607" y="2231390"/>
          <a:ext cx="11088687" cy="396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560485"/>
            <a:ext cx="1803539" cy="16757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685">
            <a:off x="5686393" y="3569664"/>
            <a:ext cx="2230634" cy="1524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12730" r="58477" b="18166"/>
          <a:stretch/>
        </p:blipFill>
        <p:spPr>
          <a:xfrm>
            <a:off x="7244507" y="1731272"/>
            <a:ext cx="1397933" cy="917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462" y="1819124"/>
            <a:ext cx="1627665" cy="9960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675" y="2856624"/>
            <a:ext cx="894678" cy="7908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86" y="3357991"/>
            <a:ext cx="883046" cy="7306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68" y="2199668"/>
            <a:ext cx="228880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Custom gesture / pose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1" y="1239214"/>
            <a:ext cx="7083151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Visual Gesture Builder</a:t>
            </a:r>
          </a:p>
          <a:p>
            <a:r>
              <a:rPr lang="en-US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4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Organize data using Project/Solution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Give meaning to data by tagging gesture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Build gesture using Machine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earning 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Analyze &amp; Test the result of the gesture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Live preview of result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8" t="903" r="17104" b="-903"/>
          <a:stretch/>
        </p:blipFill>
        <p:spPr>
          <a:xfrm>
            <a:off x="7608168" y="1124744"/>
            <a:ext cx="345638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5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Visual Gesture Builder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268760"/>
            <a:ext cx="5726502" cy="506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B</a:t>
            </a: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asic </a:t>
            </a: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steps for using Visual Gesture Builder:</a:t>
            </a:r>
            <a:endParaRPr lang="it-IT" sz="24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Create a solution. </a:t>
            </a:r>
            <a:endParaRPr lang="en-US" sz="2400" dirty="0" smtClean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dirty="0" smtClean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Create </a:t>
            </a: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one or more projects.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it-IT" sz="14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Add a set of clip files to each project</a:t>
            </a: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it-IT" sz="14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Tag the frames in the clip files associated with each gesture</a:t>
            </a: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it-IT" sz="14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Build a training gesture database</a:t>
            </a: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it-IT" sz="14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Use the built gesture database into </a:t>
            </a:r>
            <a:r>
              <a:rPr lang="en-US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your </a:t>
            </a:r>
            <a:r>
              <a:rPr lang="en-US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application.</a:t>
            </a:r>
            <a:endParaRPr lang="it-IT" sz="24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602" y="2636912"/>
            <a:ext cx="5670830" cy="25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33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Custom gesture/pose</a:t>
            </a:r>
          </a:p>
        </p:txBody>
      </p:sp>
      <p:sp>
        <p:nvSpPr>
          <p:cNvPr id="3" name="Text Placeholder 1"/>
          <p:cNvSpPr>
            <a:spLocks noGrp="1"/>
          </p:cNvSpPr>
          <p:nvPr/>
        </p:nvSpPr>
        <p:spPr>
          <a:xfrm>
            <a:off x="391523" y="1898598"/>
            <a:ext cx="5616915" cy="639762"/>
          </a:xfrm>
          <a:prstGeom prst="rect">
            <a:avLst/>
          </a:prstGeom>
          <a:solidFill>
            <a:srgbClr val="006487"/>
          </a:solidFill>
        </p:spPr>
        <p:txBody>
          <a:bodyPr anchor="b">
            <a:normAutofit/>
          </a:bodyPr>
          <a:lstStyle>
            <a:lvl1pPr marL="0" indent="0" algn="l" defTabSz="914088" rtl="0" eaLnBrk="1" latinLnBrk="0" hangingPunct="1">
              <a:spcBef>
                <a:spcPts val="1200"/>
              </a:spcBef>
              <a:buFont typeface="Arial" pitchFamily="34" charset="0"/>
              <a:buNone/>
              <a:defRPr sz="3200" b="1" kern="0" baseline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20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088" indent="0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None/>
              <a:defRPr sz="18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133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178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285222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67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311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58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Heuristic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391523" y="2549142"/>
            <a:ext cx="5616915" cy="305359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8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Gesture is a coding problem</a:t>
            </a:r>
          </a:p>
          <a:p>
            <a:r>
              <a:rPr lang="en-US" b="0" dirty="0" smtClean="0"/>
              <a:t>Quick to do simple gestures/poses (hand over head)</a:t>
            </a:r>
          </a:p>
          <a:p>
            <a:r>
              <a:rPr lang="en-US" b="0" dirty="0" smtClean="0"/>
              <a:t>ML can </a:t>
            </a:r>
            <a:r>
              <a:rPr lang="en-US" b="0" dirty="0"/>
              <a:t>also be useful to find good signals for Heuristic </a:t>
            </a:r>
            <a:r>
              <a:rPr lang="en-US" b="0" dirty="0" smtClean="0"/>
              <a:t>approach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6269588" y="1898598"/>
            <a:ext cx="5619121" cy="639762"/>
          </a:xfrm>
          <a:prstGeom prst="rect">
            <a:avLst/>
          </a:prstGeom>
          <a:solidFill>
            <a:srgbClr val="BECDD7"/>
          </a:solidFill>
        </p:spPr>
        <p:txBody>
          <a:bodyPr anchor="b">
            <a:normAutofit/>
          </a:bodyPr>
          <a:lstStyle>
            <a:lvl1pPr marL="0" indent="0" algn="l" defTabSz="914088" rtl="0" eaLnBrk="1" latinLnBrk="0" hangingPunct="1">
              <a:spcBef>
                <a:spcPts val="1200"/>
              </a:spcBef>
              <a:buFont typeface="Arial" pitchFamily="34" charset="0"/>
              <a:buNone/>
              <a:defRPr sz="3200" b="1" kern="0" baseline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20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088" indent="0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None/>
              <a:defRPr sz="18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133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178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285222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67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311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58" indent="0" algn="l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ML with Visual Gesture Builder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6269588" y="2549142"/>
            <a:ext cx="5619121" cy="404821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800" b="1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Gesture is a data problem</a:t>
            </a:r>
          </a:p>
          <a:p>
            <a:r>
              <a:rPr lang="en-US" b="0" dirty="0" smtClean="0"/>
              <a:t>Signals which may not be easily human understandable (progress in a baseball swing)</a:t>
            </a:r>
          </a:p>
          <a:p>
            <a:r>
              <a:rPr lang="en-US" b="0" dirty="0" smtClean="0"/>
              <a:t>Large investment for production</a:t>
            </a:r>
          </a:p>
          <a:p>
            <a:r>
              <a:rPr lang="en-US" b="0" dirty="0" smtClean="0"/>
              <a:t>Danger of over-fitting, causes you to be too specific – eliminating recognition of generic cases</a:t>
            </a:r>
          </a:p>
        </p:txBody>
      </p:sp>
    </p:spTree>
    <p:extLst>
      <p:ext uri="{BB962C8B-B14F-4D97-AF65-F5344CB8AC3E}">
        <p14:creationId xmlns:p14="http://schemas.microsoft.com/office/powerpoint/2010/main" val="407372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85" y="637367"/>
            <a:ext cx="6426292" cy="393275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2546" y="2897256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42546" y="4320783"/>
            <a:ext cx="9486901" cy="2132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Custom Gestures</a:t>
            </a:r>
            <a:endParaRPr lang="en-US" sz="7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47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Other Framework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639018"/>
            <a:ext cx="11524431" cy="384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340768"/>
            <a:ext cx="4353264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140968"/>
            <a:ext cx="1828804" cy="2252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8" y="4447929"/>
            <a:ext cx="32004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75727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Other Framework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639018"/>
            <a:ext cx="11524431" cy="384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419" t="9542" r="75587" b="81650"/>
          <a:stretch/>
        </p:blipFill>
        <p:spPr>
          <a:xfrm>
            <a:off x="695400" y="1340768"/>
            <a:ext cx="2376264" cy="864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 l="12993" t="21466" r="80313" b="66057"/>
          <a:stretch/>
        </p:blipFill>
        <p:spPr>
          <a:xfrm>
            <a:off x="1127448" y="2420888"/>
            <a:ext cx="1224136" cy="1224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 l="12993" t="21757" r="80314" b="65766"/>
          <a:stretch/>
        </p:blipFill>
        <p:spPr>
          <a:xfrm>
            <a:off x="1127448" y="4005064"/>
            <a:ext cx="1224136" cy="12241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95600" y="4450914"/>
            <a:ext cx="259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BCF3"/>
                </a:solidFill>
                <a:latin typeface="wf_segoe-ui_normal"/>
              </a:rPr>
              <a:t>Computer Vision </a:t>
            </a:r>
            <a:r>
              <a:rPr lang="it-IT" b="1" dirty="0" err="1">
                <a:solidFill>
                  <a:srgbClr val="01BCF3"/>
                </a:solidFill>
                <a:latin typeface="wf_segoe-ui_normal"/>
              </a:rPr>
              <a:t>APIs</a:t>
            </a:r>
            <a:endParaRPr lang="it-IT" dirty="0"/>
          </a:p>
        </p:txBody>
      </p:sp>
      <p:sp>
        <p:nvSpPr>
          <p:cNvPr id="11" name="Rectangle 10"/>
          <p:cNvSpPr/>
          <p:nvPr/>
        </p:nvSpPr>
        <p:spPr>
          <a:xfrm>
            <a:off x="2514483" y="2822766"/>
            <a:ext cx="127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BCF3"/>
                </a:solidFill>
                <a:latin typeface="wf_segoe-ui_normal"/>
              </a:rPr>
              <a:t>Face </a:t>
            </a:r>
            <a:r>
              <a:rPr lang="it-IT" b="1" dirty="0" err="1">
                <a:solidFill>
                  <a:srgbClr val="01BCF3"/>
                </a:solidFill>
                <a:latin typeface="wf_segoe-ui_normal"/>
              </a:rPr>
              <a:t>APIs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6" t="36341" r="22462" b="31459"/>
          <a:stretch/>
        </p:blipFill>
        <p:spPr>
          <a:xfrm>
            <a:off x="6744072" y="2734617"/>
            <a:ext cx="4536505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3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– Official Resources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9514" y="1458189"/>
            <a:ext cx="1152443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General Info &amp; </a:t>
            </a:r>
            <a:r>
              <a:rPr lang="en-GB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Blog</a:t>
            </a:r>
          </a:p>
          <a:p>
            <a:r>
              <a:rPr lang="en-GB" sz="28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://</a:t>
            </a:r>
            <a:r>
              <a:rPr lang="en-GB" sz="28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kinectforwindows.com</a:t>
            </a:r>
            <a:endParaRPr lang="en-GB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Developer Forums</a:t>
            </a:r>
          </a:p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http://</a:t>
            </a:r>
            <a:r>
              <a:rPr lang="en-GB" sz="28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aka.ms/k4wv2forum</a:t>
            </a:r>
            <a:endParaRPr lang="en-GB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Download Kinect v2 SDK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http://</a:t>
            </a:r>
            <a:r>
              <a:rPr lang="en-GB" sz="28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aka.ms/k4wv2sdk</a:t>
            </a:r>
            <a:endParaRPr lang="en-GB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Twitter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KinectWindows</a:t>
            </a:r>
          </a:p>
        </p:txBody>
      </p:sp>
    </p:spTree>
    <p:extLst>
      <p:ext uri="{BB962C8B-B14F-4D97-AF65-F5344CB8AC3E}">
        <p14:creationId xmlns:p14="http://schemas.microsoft.com/office/powerpoint/2010/main" val="38113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9239" y="2944253"/>
            <a:ext cx="11637012" cy="969496"/>
          </a:xfrm>
        </p:spPr>
        <p:txBody>
          <a:bodyPr/>
          <a:lstStyle/>
          <a:p>
            <a:r>
              <a:rPr lang="en-US" sz="5400" dirty="0"/>
              <a:t>Intel </a:t>
            </a:r>
            <a:r>
              <a:rPr lang="en-US" sz="5400" dirty="0" err="1"/>
              <a:t>Realsense</a:t>
            </a:r>
            <a:r>
              <a:rPr lang="en-US" sz="5400" dirty="0"/>
              <a:t> Camera &amp; SDK</a:t>
            </a:r>
          </a:p>
        </p:txBody>
      </p:sp>
    </p:spTree>
    <p:extLst>
      <p:ext uri="{BB962C8B-B14F-4D97-AF65-F5344CB8AC3E}">
        <p14:creationId xmlns:p14="http://schemas.microsoft.com/office/powerpoint/2010/main" val="122769260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1" b="24981"/>
          <a:stretch>
            <a:fillRect/>
          </a:stretch>
        </p:blipFill>
        <p:spPr>
          <a:xfrm>
            <a:off x="0" y="5557"/>
            <a:ext cx="12192000" cy="3432175"/>
          </a:xfrm>
        </p:spPr>
      </p:pic>
      <p:pic>
        <p:nvPicPr>
          <p:cNvPr id="6" name="Picture 2" descr="C:\Users\bwdeaner\AppData\LocalLow\WINZIP_P4593\RealSense_rgb_30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7571" y="4125453"/>
            <a:ext cx="7176858" cy="1232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3360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7484" y="187209"/>
            <a:ext cx="10970683" cy="1158240"/>
          </a:xfrm>
        </p:spPr>
        <p:txBody>
          <a:bodyPr anchor="ctr"/>
          <a:lstStyle/>
          <a:p>
            <a:r>
              <a:rPr lang="en-US" sz="4000" dirty="0" smtClean="0"/>
              <a:t>Intel</a:t>
            </a:r>
            <a:r>
              <a:rPr lang="en-US" sz="4000" dirty="0"/>
              <a:t>® </a:t>
            </a:r>
            <a:r>
              <a:rPr lang="en-US" sz="4000" dirty="0" err="1"/>
              <a:t>RealSense</a:t>
            </a:r>
            <a:r>
              <a:rPr lang="en-US" sz="4000" dirty="0" smtClean="0"/>
              <a:t>™ 3D Camera </a:t>
            </a:r>
            <a:r>
              <a:rPr lang="en-US" sz="3600" dirty="0"/>
              <a:t>F200 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30" y="766328"/>
            <a:ext cx="11141541" cy="52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49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Natural User Interface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851789"/>
            <a:ext cx="11057626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movements / gestures inherent in human nature or in the actions of every day</a:t>
            </a:r>
          </a:p>
          <a:p>
            <a:pPr algn="just"/>
            <a:endParaRPr 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Rapid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functionality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US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Can </a:t>
            </a:r>
            <a:r>
              <a:rPr lang="en-US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help people with disabilities to use the </a:t>
            </a:r>
            <a:r>
              <a:rPr lang="en-US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software</a:t>
            </a:r>
            <a:endParaRPr lang="en-US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17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34" y="1051205"/>
            <a:ext cx="5685343" cy="5415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F200 Camera Specs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89927" y="1500283"/>
          <a:ext cx="5730190" cy="2342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6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867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867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6322"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Spec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Color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Depth (IR)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631">
                <a:tc>
                  <a:txBody>
                    <a:bodyPr/>
                    <a:lstStyle/>
                    <a:p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Resolution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1080p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VGA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7631">
                <a:tc>
                  <a:txBody>
                    <a:bodyPr/>
                    <a:lstStyle/>
                    <a:p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Aspect Ratio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16:9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4:3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7631">
                <a:tc>
                  <a:txBody>
                    <a:bodyPr/>
                    <a:lstStyle/>
                    <a:p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Frame Rate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30/60/120</a:t>
                      </a:r>
                      <a:r>
                        <a:rPr lang="pt-BR" sz="1900" baseline="0" dirty="0" smtClean="0">
                          <a:latin typeface="+mn-lt"/>
                          <a:cs typeface="Times New Roman" panose="02020603050405020304" pitchFamily="18" charset="0"/>
                        </a:rPr>
                        <a:t> FPS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2860">
                <a:tc>
                  <a:txBody>
                    <a:bodyPr/>
                    <a:lstStyle/>
                    <a:p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FOV (D</a:t>
                      </a:r>
                      <a:r>
                        <a:rPr lang="pt-BR" sz="1900" baseline="0" dirty="0" smtClean="0">
                          <a:latin typeface="+mn-lt"/>
                          <a:cs typeface="Times New Roman" panose="02020603050405020304" pitchFamily="18" charset="0"/>
                        </a:rPr>
                        <a:t> X V X H)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>
                          <a:latin typeface="+mn-lt"/>
                          <a:cs typeface="Times New Roman" panose="02020603050405020304" pitchFamily="18" charset="0"/>
                        </a:rPr>
                        <a:t>77º x 43º x 70º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tc>
                  <a:txBody>
                    <a:bodyPr/>
                    <a:lstStyle/>
                    <a:p>
                      <a:pPr marL="0" marR="0" lvl="1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900" baseline="0" dirty="0" smtClean="0">
                          <a:latin typeface="+mn-lt"/>
                          <a:cs typeface="Times New Roman" panose="02020603050405020304" pitchFamily="18" charset="0"/>
                        </a:rPr>
                        <a:t>90º x 59º x 73º</a:t>
                      </a:r>
                      <a:endParaRPr lang="pt-BR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46" marR="98046" marT="49023" marB="49023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45" y="6406857"/>
            <a:ext cx="12193057" cy="45114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02410" y="4257421"/>
          <a:ext cx="574542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262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900" dirty="0" smtClean="0"/>
                        <a:t>Other</a:t>
                      </a:r>
                      <a:endParaRPr lang="pt-BR" sz="1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900" dirty="0" smtClean="0"/>
                        <a:t>Effective Range</a:t>
                      </a:r>
                      <a:endParaRPr lang="pt-B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/>
                        <a:t>0.2</a:t>
                      </a:r>
                      <a:r>
                        <a:rPr lang="pt-BR" sz="1900" baseline="0" dirty="0" smtClean="0"/>
                        <a:t> – 1.2 m</a:t>
                      </a:r>
                      <a:endParaRPr lang="pt-BR" sz="19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900" dirty="0" smtClean="0"/>
                        <a:t>Environment</a:t>
                      </a:r>
                      <a:endParaRPr lang="pt-B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dirty="0" smtClean="0"/>
                        <a:t>Indoor/Outdoor</a:t>
                      </a:r>
                      <a:endParaRPr lang="pt-BR" sz="19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2906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903" y="61895"/>
            <a:ext cx="12035481" cy="1158240"/>
          </a:xfrm>
        </p:spPr>
        <p:txBody>
          <a:bodyPr anchor="ctr"/>
          <a:lstStyle/>
          <a:p>
            <a:r>
              <a:rPr lang="en-US" sz="3600" dirty="0" smtClean="0"/>
              <a:t>Where to find the Intel</a:t>
            </a:r>
            <a:r>
              <a:rPr lang="en-US" sz="3600" dirty="0"/>
              <a:t>® </a:t>
            </a:r>
            <a:r>
              <a:rPr lang="en-US" sz="3600" dirty="0" err="1"/>
              <a:t>RealSense</a:t>
            </a:r>
            <a:r>
              <a:rPr lang="en-US" sz="3600" dirty="0" smtClean="0"/>
              <a:t>™</a:t>
            </a:r>
            <a:r>
              <a:rPr lang="en-US" sz="4000" dirty="0"/>
              <a:t> </a:t>
            </a:r>
            <a:r>
              <a:rPr lang="en-US" sz="4000" dirty="0" smtClean="0"/>
              <a:t>technology? </a:t>
            </a:r>
            <a:endParaRPr lang="en-US" sz="2400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234" y="5274097"/>
            <a:ext cx="4588296" cy="101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ai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677" y="2059183"/>
            <a:ext cx="3840646" cy="3299646"/>
          </a:xfrm>
          <a:prstGeom prst="rect">
            <a:avLst/>
          </a:prstGeom>
        </p:spPr>
      </p:pic>
      <p:pic>
        <p:nvPicPr>
          <p:cNvPr id="17" name="Picture 16" descr="HP_Elite_Pad_900_front_RGB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4173" y="1336299"/>
            <a:ext cx="2222725" cy="1760335"/>
          </a:xfrm>
          <a:prstGeom prst="rect">
            <a:avLst/>
          </a:prstGeom>
        </p:spPr>
      </p:pic>
      <p:pic>
        <p:nvPicPr>
          <p:cNvPr id="18" name="Picture 17" descr="HP_EliteBook_Folio_9470m_Front_RGB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53" y="1486984"/>
            <a:ext cx="2746544" cy="1741410"/>
          </a:xfrm>
          <a:prstGeom prst="rect">
            <a:avLst/>
          </a:prstGeom>
        </p:spPr>
      </p:pic>
      <p:pic>
        <p:nvPicPr>
          <p:cNvPr id="19" name="Picture 18" descr="Detachabl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40" y="3198119"/>
            <a:ext cx="2481171" cy="2279936"/>
          </a:xfrm>
          <a:prstGeom prst="rect">
            <a:avLst/>
          </a:prstGeom>
        </p:spPr>
      </p:pic>
      <p:pic>
        <p:nvPicPr>
          <p:cNvPr id="21" name="Picture 20" descr="convertible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450" y="3495244"/>
            <a:ext cx="3206118" cy="2115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513932" y="1161414"/>
            <a:ext cx="5164136" cy="6401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b="16761"/>
          <a:stretch/>
        </p:blipFill>
        <p:spPr>
          <a:xfrm>
            <a:off x="3226011" y="6307027"/>
            <a:ext cx="6074403" cy="36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949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093 L 0.00365 0.1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Intel® </a:t>
            </a:r>
            <a:r>
              <a:rPr lang="en-US" sz="3600" dirty="0" err="1"/>
              <a:t>RealSense</a:t>
            </a:r>
            <a:r>
              <a:rPr lang="en-US" sz="3600" dirty="0" smtClean="0"/>
              <a:t>™ 3D Cameras</a:t>
            </a:r>
            <a:endParaRPr lang="pt-BR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1792791"/>
            <a:ext cx="3588518" cy="3408247"/>
            <a:chOff x="0" y="1589591"/>
            <a:chExt cx="3588518" cy="34082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89591"/>
              <a:ext cx="3588518" cy="25678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415" y="4166841"/>
              <a:ext cx="3481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Intel® </a:t>
              </a:r>
              <a:r>
                <a:rPr lang="en-US" sz="2400" dirty="0" err="1">
                  <a:solidFill>
                    <a:schemeClr val="tx2"/>
                  </a:solidFill>
                </a:rPr>
                <a:t>RealSense</a:t>
              </a:r>
              <a:r>
                <a:rPr lang="en-US" sz="2400" dirty="0" smtClean="0">
                  <a:solidFill>
                    <a:schemeClr val="tx2"/>
                  </a:solidFill>
                </a:rPr>
                <a:t>™ 3D Camera (Front F200)</a:t>
              </a:r>
              <a:endParaRPr lang="pt-BR" sz="2400" dirty="0" smtClean="0">
                <a:solidFill>
                  <a:schemeClr val="tx2"/>
                </a:solidFill>
                <a:cs typeface="Neo Sans Intel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85843" y="1252958"/>
            <a:ext cx="4559404" cy="3948080"/>
            <a:chOff x="3485843" y="1049758"/>
            <a:chExt cx="4559404" cy="39480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5843" y="1049758"/>
              <a:ext cx="4559404" cy="364752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24701" y="4166841"/>
              <a:ext cx="3481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Intel® </a:t>
              </a:r>
              <a:r>
                <a:rPr lang="en-US" sz="2400" dirty="0" err="1">
                  <a:solidFill>
                    <a:schemeClr val="tx2"/>
                  </a:solidFill>
                </a:rPr>
                <a:t>RealSense</a:t>
              </a:r>
              <a:r>
                <a:rPr lang="en-US" sz="2400" dirty="0" smtClean="0">
                  <a:solidFill>
                    <a:schemeClr val="tx2"/>
                  </a:solidFill>
                </a:rPr>
                <a:t>™ Snapshot</a:t>
              </a:r>
              <a:endParaRPr lang="pt-BR" sz="2400" dirty="0" smtClean="0">
                <a:solidFill>
                  <a:schemeClr val="tx2"/>
                </a:solidFill>
                <a:cs typeface="Neo Sans Intel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942572" y="1536064"/>
            <a:ext cx="4249428" cy="3664973"/>
            <a:chOff x="7942572" y="1332864"/>
            <a:chExt cx="4249428" cy="36649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72" y="1332864"/>
              <a:ext cx="4249428" cy="308131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26442" y="4166840"/>
              <a:ext cx="3481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Intel® </a:t>
              </a:r>
              <a:r>
                <a:rPr lang="en-US" sz="2400" dirty="0" err="1">
                  <a:solidFill>
                    <a:schemeClr val="tx2"/>
                  </a:solidFill>
                </a:rPr>
                <a:t>RealSense</a:t>
              </a:r>
              <a:r>
                <a:rPr lang="en-US" sz="2400" dirty="0" smtClean="0">
                  <a:solidFill>
                    <a:schemeClr val="tx2"/>
                  </a:solidFill>
                </a:rPr>
                <a:t>™ 3D Camera (Rear R200)</a:t>
              </a:r>
              <a:endParaRPr lang="pt-BR" sz="2400" dirty="0" smtClean="0">
                <a:solidFill>
                  <a:schemeClr val="tx2"/>
                </a:solidFill>
                <a:cs typeface="Neo Sans Int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1444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25" y="3772976"/>
            <a:ext cx="8709950" cy="1593142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9" b="28939"/>
          <a:stretch>
            <a:fillRect/>
          </a:stretch>
        </p:blipFill>
        <p:spPr>
          <a:xfrm>
            <a:off x="0" y="2"/>
            <a:ext cx="12192000" cy="34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476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iki.ith.intel.com/download/attachments/304022307/IntelRealSense_Scenario06.jpg?version=1&amp;modificationDate=1415939359267&amp;api=v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9" r="25579"/>
          <a:stretch>
            <a:fillRect/>
          </a:stretch>
        </p:blipFill>
        <p:spPr bwMode="auto">
          <a:xfrm>
            <a:off x="6237818" y="2"/>
            <a:ext cx="595418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Free tools and </a:t>
            </a:r>
            <a:r>
              <a:rPr lang="pt-BR"/>
              <a:t>APIs </a:t>
            </a:r>
            <a:r>
              <a:rPr lang="pt-BR" dirty="0"/>
              <a:t>to</a:t>
            </a:r>
            <a:r>
              <a:rPr lang="pt-BR"/>
              <a:t> develop apps with NUI </a:t>
            </a:r>
            <a:r>
              <a:rPr lang="pt-BR" smtClean="0"/>
              <a:t>in </a:t>
            </a:r>
            <a:r>
              <a:rPr lang="pt-BR" dirty="0"/>
              <a:t>a simple way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/>
              <a:t>Focus </a:t>
            </a:r>
            <a:r>
              <a:rPr lang="pt-BR" smtClean="0"/>
              <a:t>where </a:t>
            </a:r>
            <a:r>
              <a:rPr lang="pt-BR" dirty="0"/>
              <a:t>is important: the content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Acessible for beginners and extensible for experts</a:t>
            </a:r>
          </a:p>
          <a:p>
            <a:endParaRPr lang="pt-BR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5" y="242094"/>
            <a:ext cx="5342467" cy="9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025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688630" y="6398946"/>
            <a:ext cx="6522720" cy="6348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630" y="-24748"/>
            <a:ext cx="6503370" cy="653727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6406896"/>
            <a:ext cx="12192000" cy="451104"/>
          </a:xfrm>
        </p:spPr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Hands -</a:t>
            </a:r>
            <a:br>
              <a:rPr lang="en-US" dirty="0" smtClean="0"/>
            </a:br>
            <a:r>
              <a:rPr lang="en-US" sz="3200" dirty="0" smtClean="0"/>
              <a:t>Tracking and Joints</a:t>
            </a:r>
            <a:endParaRPr lang="pt-BR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4605" y="1835572"/>
            <a:ext cx="5068829" cy="45677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22 Joints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Detects Body 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Tracks X, Y and Z positions from detected hands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8413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Hands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Gestures and Poses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8" y="1748627"/>
            <a:ext cx="1621755" cy="207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165" y="1897127"/>
            <a:ext cx="1463535" cy="178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950" y="3736734"/>
            <a:ext cx="3243510" cy="18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4825" y="3736734"/>
            <a:ext cx="2452410" cy="18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70" y="3865434"/>
            <a:ext cx="1503090" cy="1623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8225" y="3855534"/>
            <a:ext cx="1423980" cy="164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793" y="1758527"/>
            <a:ext cx="1305315" cy="205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65" y="4073334"/>
            <a:ext cx="1740420" cy="1415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71" y="1857527"/>
            <a:ext cx="1700865" cy="186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757" y="1768427"/>
            <a:ext cx="2650185" cy="20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750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397" b="439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Face</a:t>
            </a:r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/>
              <a:t>– </a:t>
            </a:r>
            <a:r>
              <a:rPr lang="en-US" smtClean="0"/>
              <a:t>Tracking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Tracking</a:t>
            </a:r>
            <a:r>
              <a:rPr lang="en-US"/>
              <a:t> ( </a:t>
            </a:r>
            <a:r>
              <a:rPr lang="en-US" smtClean="0"/>
              <a:t>4 faces)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Landmarks</a:t>
            </a:r>
            <a:r>
              <a:rPr lang="en-US"/>
              <a:t> Tracking (1 </a:t>
            </a:r>
            <a:r>
              <a:rPr lang="en-US" smtClean="0"/>
              <a:t>Face)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/>
              <a:t>, Y, Width and </a:t>
            </a:r>
            <a:r>
              <a:rPr lang="en-US" smtClean="0"/>
              <a:t>Height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Average </a:t>
            </a:r>
            <a:r>
              <a:rPr lang="en-US" smtClean="0"/>
              <a:t>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87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95" r="1095"/>
          <a:stretch>
            <a:fillRect/>
          </a:stretch>
        </p:blipFill>
        <p:spPr>
          <a:xfrm>
            <a:off x="6237818" y="2"/>
            <a:ext cx="5954183" cy="6857999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Face – </a:t>
            </a:r>
            <a:r>
              <a:rPr lang="en-US" smtClean="0"/>
              <a:t>Landmarks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4605" y="1835572"/>
            <a:ext cx="5342467" cy="45677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78 landmark points:</a:t>
            </a:r>
          </a:p>
          <a:p>
            <a:pPr marL="643459" lvl="1" indent="-342900">
              <a:buFont typeface="Arial" panose="020B0604020202020204" pitchFamily="34" charset="0"/>
              <a:buChar char="•"/>
            </a:pPr>
            <a:r>
              <a:rPr lang="pt-BR" dirty="0" smtClean="0"/>
              <a:t>Nose</a:t>
            </a:r>
          </a:p>
          <a:p>
            <a:pPr marL="643459" lvl="1" indent="-342900">
              <a:buFont typeface="Arial" panose="020B0604020202020204" pitchFamily="34" charset="0"/>
              <a:buChar char="•"/>
            </a:pPr>
            <a:r>
              <a:rPr lang="pt-BR" dirty="0" smtClean="0"/>
              <a:t>Mouth</a:t>
            </a:r>
          </a:p>
          <a:p>
            <a:pPr marL="643459" lvl="1" indent="-342900">
              <a:buFont typeface="Arial" panose="020B0604020202020204" pitchFamily="34" charset="0"/>
              <a:buChar char="•"/>
            </a:pPr>
            <a:r>
              <a:rPr lang="pt-BR" dirty="0" smtClean="0"/>
              <a:t>Jaw</a:t>
            </a:r>
          </a:p>
          <a:p>
            <a:pPr marL="643459" lvl="1" indent="-342900">
              <a:buFont typeface="Arial" panose="020B0604020202020204" pitchFamily="34" charset="0"/>
              <a:buChar char="•"/>
            </a:pPr>
            <a:r>
              <a:rPr lang="pt-BR" dirty="0" smtClean="0"/>
              <a:t>Eyes</a:t>
            </a:r>
          </a:p>
          <a:p>
            <a:pPr marL="643459" lvl="1" indent="-342900">
              <a:buFont typeface="Arial" panose="020B0604020202020204" pitchFamily="34" charset="0"/>
              <a:buChar char="•"/>
            </a:pPr>
            <a:r>
              <a:rPr lang="pt-BR" dirty="0" smtClean="0"/>
              <a:t>Eyebrows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50024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09341"/>
            <a:ext cx="8812944" cy="1143000"/>
          </a:xfrm>
        </p:spPr>
        <p:txBody>
          <a:bodyPr/>
          <a:lstStyle/>
          <a:p>
            <a:r>
              <a:rPr lang="en-US" dirty="0" smtClean="0"/>
              <a:t>Face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Pose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341"/>
            <a:ext cx="4153319" cy="4153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40" y="1352341"/>
            <a:ext cx="4153319" cy="4153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81" y="1352341"/>
            <a:ext cx="4153319" cy="41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05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 Kinect v2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57847" y="2083828"/>
            <a:ext cx="5953153" cy="2843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Kinect for Windows gives computers eyes,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ears.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 Kinect for Windows, businesses and developers are creating applications that allow their customers to interact naturally with computers by simply gesturing and speaking.</a:t>
            </a:r>
            <a:endParaRPr lang="it-IT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2" t="29828" r="16831" b="29828"/>
          <a:stretch/>
        </p:blipFill>
        <p:spPr>
          <a:xfrm>
            <a:off x="207351" y="2505783"/>
            <a:ext cx="5666503" cy="19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7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8812944" cy="1143000"/>
          </a:xfrm>
        </p:spPr>
        <p:txBody>
          <a:bodyPr/>
          <a:lstStyle/>
          <a:p>
            <a:pPr lvl="0"/>
            <a:r>
              <a:rPr lang="en-US" dirty="0" smtClean="0"/>
              <a:t>Face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Expressions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4" y="1455879"/>
            <a:ext cx="10740572" cy="49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11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Face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Emotions (Experimental)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/>
          <a:lstStyle/>
          <a:p>
            <a:pPr lvl="0"/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1" y="2149197"/>
            <a:ext cx="11499388" cy="31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27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8812944" cy="1143000"/>
          </a:xfrm>
        </p:spPr>
        <p:txBody>
          <a:bodyPr/>
          <a:lstStyle/>
          <a:p>
            <a:pPr lvl="0"/>
            <a:r>
              <a:rPr lang="en-US" dirty="0" smtClean="0"/>
              <a:t>Speech – Recognition</a:t>
            </a:r>
            <a:endParaRPr lang="pt-BR" dirty="0"/>
          </a:p>
        </p:txBody>
      </p:sp>
      <p:grpSp>
        <p:nvGrpSpPr>
          <p:cNvPr id="9" name="Group 3"/>
          <p:cNvGrpSpPr/>
          <p:nvPr/>
        </p:nvGrpSpPr>
        <p:grpSpPr>
          <a:xfrm>
            <a:off x="3129697" y="1384013"/>
            <a:ext cx="5932606" cy="4788187"/>
            <a:chOff x="7387772" y="2404836"/>
            <a:chExt cx="4390705" cy="3543724"/>
          </a:xfrm>
        </p:grpSpPr>
        <p:pic>
          <p:nvPicPr>
            <p:cNvPr id="10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7772" y="2404836"/>
              <a:ext cx="4390705" cy="3543724"/>
            </a:xfrm>
            <a:prstGeom prst="rect">
              <a:avLst/>
            </a:prstGeom>
          </p:spPr>
        </p:pic>
        <p:sp>
          <p:nvSpPr>
            <p:cNvPr id="11" name="Oval Callout 5"/>
            <p:cNvSpPr/>
            <p:nvPr/>
          </p:nvSpPr>
          <p:spPr>
            <a:xfrm>
              <a:off x="8454572" y="2785836"/>
              <a:ext cx="1676400" cy="765810"/>
            </a:xfrm>
            <a:prstGeom prst="wedgeEllipseCallout">
              <a:avLst>
                <a:gd name="adj1" fmla="val -50434"/>
                <a:gd name="adj2" fmla="val 63343"/>
              </a:avLst>
            </a:prstGeom>
            <a:solidFill>
              <a:schemeClr val="tx2">
                <a:lumMod val="75000"/>
                <a:alpha val="85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Switch Weapon!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71524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Speech – Synthesis</a:t>
            </a:r>
            <a:endParaRPr lang="pt-BR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51448" y="1178324"/>
            <a:ext cx="7689105" cy="4501352"/>
            <a:chOff x="714667" y="3034035"/>
            <a:chExt cx="4710810" cy="27578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667" y="3788229"/>
              <a:ext cx="3315491" cy="2003606"/>
            </a:xfrm>
            <a:prstGeom prst="rect">
              <a:avLst/>
            </a:prstGeom>
          </p:spPr>
        </p:pic>
        <p:sp>
          <p:nvSpPr>
            <p:cNvPr id="10" name="Oval Callout 9"/>
            <p:cNvSpPr/>
            <p:nvPr/>
          </p:nvSpPr>
          <p:spPr>
            <a:xfrm>
              <a:off x="2634838" y="3034035"/>
              <a:ext cx="2790639" cy="1230055"/>
            </a:xfrm>
            <a:prstGeom prst="wedgeEllipseCallout">
              <a:avLst>
                <a:gd name="adj1" fmla="val -39429"/>
                <a:gd name="adj2" fmla="val 76912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Your Score is: Five Hundred and Sixty Five!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8245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4" y="260648"/>
            <a:ext cx="8812944" cy="1143000"/>
          </a:xfrm>
        </p:spPr>
        <p:txBody>
          <a:bodyPr/>
          <a:lstStyle/>
          <a:p>
            <a:pPr lvl="0"/>
            <a:r>
              <a:rPr lang="en-US" dirty="0" smtClean="0"/>
              <a:t>Segmentation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2" y="1583584"/>
            <a:ext cx="12054516" cy="41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0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Object Tracking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64" y="2334602"/>
            <a:ext cx="5192017" cy="2390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2481" y="1749827"/>
            <a:ext cx="71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cs typeface="Neo Sans Intel"/>
              </a:rPr>
              <a:t>2D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149" y="2358312"/>
            <a:ext cx="3899284" cy="27832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7050" y="1812183"/>
            <a:ext cx="71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cs typeface="Neo Sans Intel"/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977351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3D Scanning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63" y="1279873"/>
            <a:ext cx="9716276" cy="44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4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Microsoft Passport e Windows Hello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8203" y="5885444"/>
            <a:ext cx="4171167" cy="803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9241" y="289956"/>
            <a:ext cx="11655840" cy="1271492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Going</a:t>
            </a:r>
            <a:r>
              <a:rPr lang="en-US">
                <a:latin typeface="Segoe UI" panose="020B0502040204020203" pitchFamily="34" charset="0"/>
              </a:rPr>
              <a:t> beyond </a:t>
            </a:r>
            <a:r>
              <a:rPr lang="en-US" smtClean="0">
                <a:latin typeface="Segoe UI" panose="020B0502040204020203" pitchFamily="34" charset="0"/>
              </a:rPr>
              <a:t>passwords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64270" y="1494568"/>
            <a:ext cx="10635577" cy="5248296"/>
          </a:xfrm>
        </p:spPr>
        <p:txBody>
          <a:bodyPr/>
          <a:lstStyle/>
          <a:p>
            <a:r>
              <a:rPr lang="en-US" b="1" dirty="0"/>
              <a:t>Problems</a:t>
            </a:r>
            <a:r>
              <a:rPr lang="en-US" b="1"/>
              <a:t>:</a:t>
            </a:r>
            <a:r>
              <a:rPr lang="en-US"/>
              <a:t> </a:t>
            </a:r>
            <a:endParaRPr lang="en-US" dirty="0"/>
          </a:p>
          <a:p>
            <a:pPr marL="549204" indent="-549204">
              <a:buFont typeface="Arial" panose="020B0604020202020204" pitchFamily="34" charset="0"/>
              <a:buChar char="•"/>
            </a:pPr>
            <a:r>
              <a:rPr lang="en-US"/>
              <a:t>Passwords are hard to remember</a:t>
            </a:r>
            <a:endParaRPr lang="en-US" dirty="0"/>
          </a:p>
          <a:p>
            <a:pPr marL="549204" indent="-549204">
              <a:buFont typeface="Arial" panose="020B0604020202020204" pitchFamily="34" charset="0"/>
              <a:buChar char="•"/>
            </a:pPr>
            <a:r>
              <a:rPr lang="en-US"/>
              <a:t>Passwords are re-used -&gt; server breach attacks</a:t>
            </a:r>
            <a:endParaRPr lang="en-US" dirty="0"/>
          </a:p>
          <a:p>
            <a:r>
              <a:rPr lang="en-US" b="1"/>
              <a:t>Microsoft passport </a:t>
            </a:r>
            <a:r>
              <a:rPr lang="en-US" b="1" smtClean="0"/>
              <a:t>solution:</a:t>
            </a:r>
            <a:endParaRPr lang="en-US" b="1" dirty="0"/>
          </a:p>
          <a:p>
            <a:pPr marL="549204" indent="-549204">
              <a:buFont typeface="Arial" panose="020B0604020202020204" pitchFamily="34" charset="0"/>
              <a:buChar char="•"/>
            </a:pPr>
            <a:r>
              <a:rPr lang="en-US" dirty="0"/>
              <a:t>User</a:t>
            </a:r>
            <a:r>
              <a:rPr lang="en-US"/>
              <a:t> has to remember only one PIN or can use </a:t>
            </a:r>
            <a:r>
              <a:rPr lang="en-US" smtClean="0"/>
              <a:t>Windows Hello</a:t>
            </a:r>
            <a:endParaRPr lang="en-US" dirty="0"/>
          </a:p>
          <a:p>
            <a:pPr marL="549204" indent="-549204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/>
              <a:t> secret is stored on servers -&gt; Two factor authentication with asymmetric </a:t>
            </a:r>
            <a:r>
              <a:rPr lang="en-US" smtClean="0"/>
              <a:t>keys</a:t>
            </a:r>
            <a:endParaRPr lang="en-US" dirty="0"/>
          </a:p>
          <a:p>
            <a:pPr marL="560134" lvl="1" indent="-560134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86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9241" y="289956"/>
            <a:ext cx="11655840" cy="127149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Windows 10 and Microsoft Passport Simple for Developer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64270" y="1494569"/>
            <a:ext cx="10635577" cy="3809441"/>
          </a:xfrm>
        </p:spPr>
        <p:txBody>
          <a:bodyPr/>
          <a:lstStyle/>
          <a:p>
            <a:pPr marL="560134" indent="-560134">
              <a:buFont typeface="Arial" panose="020B0604020202020204" pitchFamily="34" charset="0"/>
              <a:buChar char="•"/>
            </a:pPr>
            <a:r>
              <a:rPr lang="en-US" dirty="0" smtClean="0"/>
              <a:t>Reduces the cost associated with password compromise and reset</a:t>
            </a:r>
          </a:p>
          <a:p>
            <a:pPr marL="560134" indent="-560134">
              <a:buFont typeface="Arial" panose="020B0604020202020204" pitchFamily="34" charset="0"/>
              <a:buChar char="•"/>
            </a:pPr>
            <a:r>
              <a:rPr lang="en-US" dirty="0" smtClean="0"/>
              <a:t>Native API support for strong authentication via Universal Windows Platform</a:t>
            </a:r>
          </a:p>
          <a:p>
            <a:pPr marL="560134" indent="-560134">
              <a:buFont typeface="Arial" panose="020B0604020202020204" pitchFamily="34" charset="0"/>
              <a:buChar char="•"/>
            </a:pPr>
            <a:r>
              <a:rPr lang="en-US" dirty="0" smtClean="0"/>
              <a:t>JavaScript API support for browsers coming later this year.</a:t>
            </a:r>
          </a:p>
          <a:p>
            <a:pPr marL="560134" lvl="1" indent="-560134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91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v2 - Sensor Components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7662" r="2557"/>
          <a:stretch/>
        </p:blipFill>
        <p:spPr>
          <a:xfrm>
            <a:off x="1322079" y="1142999"/>
            <a:ext cx="9639301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3392" y="476672"/>
            <a:ext cx="8812944" cy="69148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Windows Hello: Sensor Support</a:t>
            </a:r>
            <a:r>
              <a:rPr lang="en-US" dirty="0" smtClean="0">
                <a:latin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1640" y="1340285"/>
            <a:ext cx="10878643" cy="5184986"/>
          </a:xfrm>
        </p:spPr>
        <p:txBody>
          <a:bodyPr/>
          <a:lstStyle/>
          <a:p>
            <a:pPr marL="560134" indent="-560134">
              <a:buFont typeface="Arial" panose="020B0604020202020204" pitchFamily="34" charset="0"/>
              <a:buChar char="•"/>
            </a:pPr>
            <a:r>
              <a:rPr lang="en-US" dirty="0" smtClean="0"/>
              <a:t>Fingerprint</a:t>
            </a:r>
          </a:p>
          <a:p>
            <a:pPr marL="560134" lvl="1" indent="-560134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All current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fingerprint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capable devices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supported</a:t>
            </a:r>
            <a:endParaRPr lang="en-US" dirty="0" smtClean="0"/>
          </a:p>
          <a:p>
            <a:pPr marL="560134" indent="-560134">
              <a:buFont typeface="Arial" panose="020B0604020202020204" pitchFamily="34" charset="0"/>
              <a:buChar char="•"/>
            </a:pPr>
            <a:r>
              <a:rPr lang="en-US" dirty="0" smtClean="0"/>
              <a:t>Face</a:t>
            </a:r>
          </a:p>
          <a:p>
            <a:pPr marL="560134" lvl="1" indent="-560134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All current (f200) and future Intel®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RealSense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™ are supported for Windows Hello face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authentication</a:t>
            </a:r>
          </a:p>
          <a:p>
            <a:pPr marL="560134" lvl="1" indent="-560134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All devices that include an IR sensor that meets Microsoft sensor spec</a:t>
            </a:r>
            <a:endParaRPr lang="en-US" dirty="0" smtClean="0"/>
          </a:p>
          <a:p>
            <a:pPr marL="560134" indent="-560134">
              <a:buFont typeface="Arial" panose="020B0604020202020204" pitchFamily="34" charset="0"/>
              <a:buChar char="•"/>
            </a:pPr>
            <a:r>
              <a:rPr lang="en-US" dirty="0" smtClean="0"/>
              <a:t>Iris</a:t>
            </a:r>
          </a:p>
          <a:p>
            <a:pPr marL="560134" lvl="1" indent="-560134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selection of devices will be arriving to market within the next 12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months</a:t>
            </a:r>
          </a:p>
          <a:p>
            <a:pPr marL="560134" lvl="1" indent="-560134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More details on sensor requirements and support coming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soon</a:t>
            </a:r>
          </a:p>
          <a:p>
            <a:pPr marL="560134" lvl="1" indent="-560134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60134" lvl="1" indent="-560134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00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Windows Hello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64270" y="1494568"/>
            <a:ext cx="6975175" cy="3822457"/>
          </a:xfrm>
        </p:spPr>
        <p:txBody>
          <a:bodyPr/>
          <a:lstStyle/>
          <a:p>
            <a:pPr marL="560134" indent="-560134">
              <a:buFont typeface="Arial" panose="020B0604020202020204" pitchFamily="34" charset="0"/>
              <a:buChar char="•"/>
            </a:pPr>
            <a:r>
              <a:rPr lang="en-US" sz="1961" dirty="0"/>
              <a:t>Windows 10 </a:t>
            </a:r>
            <a:r>
              <a:rPr lang="en-US" sz="1961" dirty="0" smtClean="0"/>
              <a:t>support three type of biometric </a:t>
            </a:r>
            <a:r>
              <a:rPr lang="en-US" sz="1961" dirty="0" err="1" smtClean="0"/>
              <a:t>Auth</a:t>
            </a:r>
            <a:r>
              <a:rPr lang="en-US" sz="1961" dirty="0" smtClean="0"/>
              <a:t>:</a:t>
            </a:r>
            <a:endParaRPr lang="en-US" sz="1961" dirty="0"/>
          </a:p>
          <a:p>
            <a:pPr marL="1232295" lvl="4" indent="-560134">
              <a:buFont typeface="Arial" panose="020B0604020202020204" pitchFamily="34" charset="0"/>
              <a:buChar char="•"/>
            </a:pPr>
            <a:r>
              <a:rPr lang="en-US" dirty="0"/>
              <a:t>Fingerprint</a:t>
            </a:r>
          </a:p>
          <a:p>
            <a:pPr marL="1232295" lvl="4" indent="-560134">
              <a:buFont typeface="Arial" panose="020B0604020202020204" pitchFamily="34" charset="0"/>
              <a:buChar char="•"/>
            </a:pPr>
            <a:r>
              <a:rPr lang="en-US" dirty="0"/>
              <a:t>Face</a:t>
            </a:r>
          </a:p>
          <a:p>
            <a:pPr marL="1232295" lvl="4" indent="-560134">
              <a:buFont typeface="Arial" panose="020B0604020202020204" pitchFamily="34" charset="0"/>
              <a:buChar char="•"/>
            </a:pPr>
            <a:r>
              <a:rPr lang="en-US" dirty="0"/>
              <a:t>Iris</a:t>
            </a:r>
          </a:p>
          <a:p>
            <a:pPr marL="560134" indent="-560134">
              <a:buFont typeface="Arial" panose="020B0604020202020204" pitchFamily="34" charset="0"/>
              <a:buChar char="•"/>
            </a:pPr>
            <a:r>
              <a:rPr lang="en-US" sz="1961" dirty="0" smtClean="0"/>
              <a:t>All of three provide gesture and action recommended on the hardware supported</a:t>
            </a:r>
            <a:endParaRPr lang="en-US" sz="1961" dirty="0"/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961" dirty="0"/>
              <a:t>  </a:t>
            </a:r>
            <a:r>
              <a:rPr lang="en-US" sz="1961" dirty="0" smtClean="0"/>
              <a:t>Integrated with the Windows </a:t>
            </a:r>
            <a:r>
              <a:rPr lang="en-US" sz="1961" dirty="0"/>
              <a:t>Biometric Framework 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961" dirty="0"/>
              <a:t>  </a:t>
            </a:r>
            <a:r>
              <a:rPr lang="en-US" sz="1961" dirty="0" smtClean="0"/>
              <a:t>use the same </a:t>
            </a:r>
            <a:r>
              <a:rPr lang="en-US" sz="1961" dirty="0" err="1" smtClean="0"/>
              <a:t>scenary</a:t>
            </a:r>
            <a:r>
              <a:rPr lang="en-US" sz="1961" dirty="0" smtClean="0"/>
              <a:t> and experience</a:t>
            </a:r>
          </a:p>
          <a:p>
            <a:pPr marL="1290112" lvl="4" indent="-393726">
              <a:buFont typeface="Arial" panose="020B0604020202020204" pitchFamily="34" charset="0"/>
              <a:buChar char="•"/>
              <a:tabLst>
                <a:tab pos="896386" algn="l"/>
              </a:tabLst>
            </a:pPr>
            <a:r>
              <a:rPr lang="en-US" sz="1961" dirty="0" smtClean="0"/>
              <a:t>Share the same language for use and definition</a:t>
            </a:r>
          </a:p>
          <a:p>
            <a:pPr marL="560134" indent="-560134">
              <a:buFont typeface="Arial" panose="020B0604020202020204" pitchFamily="34" charset="0"/>
              <a:buChar char="•"/>
            </a:pPr>
            <a:endParaRPr lang="en-US" sz="1961" dirty="0"/>
          </a:p>
        </p:txBody>
      </p:sp>
      <p:pic>
        <p:nvPicPr>
          <p:cNvPr id="4" name="eyeStates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739" end="20833.0748"/>
                  <p14:fade out="250"/>
                  <p14:bmkLst>
                    <p14:bmk name="Bookmark 1" time="4965.3744"/>
                    <p14:bmk name="Bookmark 2" time="15443.1067"/>
                    <p14:bmk name="Bookmark 3" time="21263.5156"/>
                  </p14:bmkLst>
                </p14:media>
              </p:ext>
            </p:extLst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8785275" y="2457873"/>
            <a:ext cx="1643445" cy="16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00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82290"/>
            <a:ext cx="8812944" cy="81987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Microsoft Passport: Provisioning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20904" y="1262641"/>
          <a:ext cx="4506352" cy="4574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3705534" y="3055490"/>
            <a:ext cx="8291931" cy="1507079"/>
          </a:xfrm>
          <a:prstGeom prst="rect">
            <a:avLst/>
          </a:prstGeom>
        </p:spPr>
        <p:txBody>
          <a:bodyPr/>
          <a:lstStyle/>
          <a:p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KeyCredentialRetrievalResult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kcResult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= await </a:t>
            </a:r>
          </a:p>
          <a:p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KeyCredentialManager.RequestCreateAsync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accountID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KeyCredentialCreationOption.FailIfExists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);           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05533" y="4923042"/>
            <a:ext cx="8291931" cy="425434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IBuffer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userPublicKey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kcResult.Credential.RetrivePublicKey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34568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04664"/>
            <a:ext cx="8812944" cy="691480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Microsoft Passport: Usage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493346" y="1602047"/>
          <a:ext cx="4631527" cy="4611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4867159" y="3578405"/>
            <a:ext cx="7024314" cy="71045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KeyCredentialOperationResult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kcOpResult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= await                                                                                          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kcResult.Credential.RequestSignAsync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serverChallenge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26065" y="1785555"/>
            <a:ext cx="6872590" cy="669832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KeyCredentialRetrievalResult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kcResult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= await</a:t>
            </a:r>
            <a:b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KeyCredentialManager.OpenAsync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accountID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2179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404664"/>
            <a:ext cx="8812944" cy="76348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Microsoft Passport: Deletion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838946" y="1825852"/>
          <a:ext cx="3015992" cy="435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4441870" y="2233767"/>
            <a:ext cx="6872590" cy="710451"/>
          </a:xfrm>
          <a:prstGeom prst="rect">
            <a:avLst/>
          </a:prstGeom>
        </p:spPr>
        <p:txBody>
          <a:bodyPr/>
          <a:lstStyle/>
          <a:p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KeyCredentialRetrievalResult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kcResult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 = await</a:t>
            </a:r>
            <a:b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KeyCredentialManager.OpenAsync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accountID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41870" y="3735156"/>
            <a:ext cx="6872590" cy="425434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KeyCredentialManager.DeleteAsync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65" dirty="0" err="1">
                <a:latin typeface="Consolas" panose="020B0609020204030204" pitchFamily="49" charset="0"/>
                <a:cs typeface="Consolas" panose="020B0609020204030204" pitchFamily="49" charset="0"/>
              </a:rPr>
              <a:t>accountID</a:t>
            </a:r>
            <a:r>
              <a:rPr lang="en-US" sz="1765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5117292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SharpSenses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0729" y="6025019"/>
            <a:ext cx="4246323" cy="6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384" y="332656"/>
            <a:ext cx="8812944" cy="691480"/>
          </a:xfrm>
        </p:spPr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Build Session</a:t>
            </a:r>
          </a:p>
          <a:p>
            <a:r>
              <a:rPr lang="en-US" sz="2400" dirty="0"/>
              <a:t>Microsoft Passport and Windows Hello: Moving Beyond Passwords and Credential Theft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https://channel9.msdn.com/events/Build/2015/2-639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API</a:t>
            </a:r>
          </a:p>
          <a:p>
            <a:r>
              <a:rPr lang="en-US" sz="2400" dirty="0" err="1"/>
              <a:t>Windows.Security.Credentials</a:t>
            </a:r>
            <a:r>
              <a:rPr lang="en-US" sz="2400" dirty="0"/>
              <a:t> </a:t>
            </a:r>
            <a:r>
              <a:rPr lang="en-US" sz="2400" dirty="0" smtClean="0"/>
              <a:t>namespace</a:t>
            </a:r>
          </a:p>
          <a:p>
            <a:r>
              <a:rPr lang="en-US" sz="1800" dirty="0" smtClean="0">
                <a:solidFill>
                  <a:schemeClr val="accent1"/>
                </a:solidFill>
                <a:hlinkClick r:id="rId2"/>
              </a:rPr>
              <a:t>Https</a:t>
            </a:r>
            <a:r>
              <a:rPr lang="en-US" sz="1800" dirty="0">
                <a:solidFill>
                  <a:schemeClr val="accent1"/>
                </a:solidFill>
                <a:hlinkClick r:id="rId2"/>
              </a:rPr>
              <a:t>://</a:t>
            </a:r>
            <a:r>
              <a:rPr lang="en-US" sz="1800" dirty="0" smtClean="0">
                <a:solidFill>
                  <a:schemeClr val="accent1"/>
                </a:solidFill>
                <a:hlinkClick r:id="rId2"/>
              </a:rPr>
              <a:t>msdn.microsoft.com/en-us/library/windows/apps/windows.security.credentials.aspx</a:t>
            </a:r>
            <a:endParaRPr lang="en-US" sz="18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72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dirty="0" smtClean="0"/>
              <a:t>Q&amp;A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0833" y="5962389"/>
            <a:ext cx="4384109" cy="76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4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Thank</a:t>
            </a:r>
            <a:r>
              <a:rPr lang="pt-BR" baseline="0" dirty="0" smtClean="0"/>
              <a:t> you!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300625" y="5724395"/>
            <a:ext cx="5223353" cy="9394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347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t="29828" r="20537" b="29828"/>
          <a:stretch/>
        </p:blipFill>
        <p:spPr>
          <a:xfrm>
            <a:off x="47328" y="1432612"/>
            <a:ext cx="6768752" cy="26444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050" y="2444981"/>
            <a:ext cx="6838950" cy="441301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v2 - Sensor Components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265518" y="2505794"/>
            <a:ext cx="914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15088" y="2336517"/>
            <a:ext cx="147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Power Light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009" y="5130686"/>
            <a:ext cx="147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RGB Camera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830609" y="2810594"/>
            <a:ext cx="0" cy="23200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4790" y="4190717"/>
            <a:ext cx="147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IR Emitters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216186" y="2505794"/>
            <a:ext cx="0" cy="16849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26568" y="2401922"/>
            <a:ext cx="147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IR Emitters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912424" y="2806187"/>
            <a:ext cx="18976" cy="1519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4" idx="2"/>
          </p:cNvCxnSpPr>
          <p:nvPr/>
        </p:nvCxnSpPr>
        <p:spPr>
          <a:xfrm flipH="1">
            <a:off x="2065841" y="1380717"/>
            <a:ext cx="0" cy="1184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57996" y="1042163"/>
            <a:ext cx="147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Depth Sensor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694321" y="1905456"/>
            <a:ext cx="42962" cy="2746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94650" y="1580479"/>
            <a:ext cx="147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Depth Sensor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Straight Arrow Connector 16"/>
          <p:cNvCxnSpPr>
            <a:stCxn id="18" idx="0"/>
          </p:cNvCxnSpPr>
          <p:nvPr/>
        </p:nvCxnSpPr>
        <p:spPr>
          <a:xfrm flipH="1" flipV="1">
            <a:off x="2180356" y="3513610"/>
            <a:ext cx="1050016" cy="2673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46257" y="6186790"/>
            <a:ext cx="1768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Microphone Array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H="1" flipV="1">
            <a:off x="978124" y="3547194"/>
            <a:ext cx="2252248" cy="2639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3230372" y="3547194"/>
            <a:ext cx="2434454" cy="2639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0"/>
          </p:cNvCxnSpPr>
          <p:nvPr/>
        </p:nvCxnSpPr>
        <p:spPr>
          <a:xfrm flipV="1">
            <a:off x="3230372" y="3513608"/>
            <a:ext cx="1123334" cy="2673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3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Kinect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v2 - Hardware requirements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746" y="1592543"/>
            <a:ext cx="11506200" cy="262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Physical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dual-core 3.1 GHz (2 logical cores per physical) or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faster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USB 3.0 port dedicated to the Kinect for Windows v2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sensor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 GB of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RAM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card that supports DirectX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 Windows Embedded 8 or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8.1, 10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it-IT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7746" y="5319353"/>
            <a:ext cx="62066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Kinect Configuration Verifier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tool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http://go.microsoft.com/fwlink/?LinkID=513889</a:t>
            </a:r>
          </a:p>
          <a:p>
            <a:endParaRPr 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70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2989</Words>
  <Application>Microsoft Office PowerPoint</Application>
  <PresentationFormat>Widescreen</PresentationFormat>
  <Paragraphs>667</Paragraphs>
  <Slides>78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Arial</vt:lpstr>
      <vt:lpstr>Calibri</vt:lpstr>
      <vt:lpstr>Calibri Light</vt:lpstr>
      <vt:lpstr>Candara</vt:lpstr>
      <vt:lpstr>Consolas</vt:lpstr>
      <vt:lpstr>ＭＳ Ｐゴシック</vt:lpstr>
      <vt:lpstr>Neo Sans Intel</vt:lpstr>
      <vt:lpstr>Segoe UI</vt:lpstr>
      <vt:lpstr>Segoe UI Light</vt:lpstr>
      <vt:lpstr>Times New Roman</vt:lpstr>
      <vt:lpstr>wf_segoe-ui_normal</vt:lpstr>
      <vt:lpstr>Wingdings</vt:lpstr>
      <vt:lpstr>Tech Computer 16x9</vt:lpstr>
      <vt:lpstr>NUI e Biometrics in Windows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 Realsense Camera &amp; SDK</vt:lpstr>
      <vt:lpstr>PowerPoint Presentation</vt:lpstr>
      <vt:lpstr>Intel® RealSense™ 3D Camera F200 </vt:lpstr>
      <vt:lpstr>F200 Camera Specs</vt:lpstr>
      <vt:lpstr>Where to find the Intel® RealSense™ technology? </vt:lpstr>
      <vt:lpstr>Intel® RealSense™ 3D Cameras</vt:lpstr>
      <vt:lpstr>PowerPoint Presentation</vt:lpstr>
      <vt:lpstr>PowerPoint Presentation</vt:lpstr>
      <vt:lpstr>Hands - Tracking and Joints</vt:lpstr>
      <vt:lpstr>Hands – Gestures and Poses</vt:lpstr>
      <vt:lpstr>Face – Tracking</vt:lpstr>
      <vt:lpstr>Face – Landmarks</vt:lpstr>
      <vt:lpstr>Face – Pose</vt:lpstr>
      <vt:lpstr>Face – Expressions</vt:lpstr>
      <vt:lpstr>Face – Emotions (Experimental)</vt:lpstr>
      <vt:lpstr>Speech – Recognition</vt:lpstr>
      <vt:lpstr>Speech – Synthesis</vt:lpstr>
      <vt:lpstr>Segmentation</vt:lpstr>
      <vt:lpstr>Object Tracking</vt:lpstr>
      <vt:lpstr>3D Scanning</vt:lpstr>
      <vt:lpstr>Microsoft Passport e Windows Hello</vt:lpstr>
      <vt:lpstr>Going beyond passwords</vt:lpstr>
      <vt:lpstr>Windows 10 and Microsoft Passport Simple for Developer </vt:lpstr>
      <vt:lpstr>Windows Hello: Sensor Support </vt:lpstr>
      <vt:lpstr>Windows Hello</vt:lpstr>
      <vt:lpstr>Microsoft Passport: Provisioning</vt:lpstr>
      <vt:lpstr>Microsoft Passport: Usage</vt:lpstr>
      <vt:lpstr>Microsoft Passport: Deletion</vt:lpstr>
      <vt:lpstr>DEMO SharpSenses</vt:lpstr>
      <vt:lpstr>Reference</vt:lpstr>
      <vt:lpstr>Q&amp;A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NUI e Biometrics in Windows 10</dc:title>
  <dc:creator/>
  <cp:keywords/>
  <cp:lastModifiedBy/>
  <cp:revision>1</cp:revision>
  <dcterms:created xsi:type="dcterms:W3CDTF">2015-08-26T14:13:01Z</dcterms:created>
  <dcterms:modified xsi:type="dcterms:W3CDTF">2015-10-12T08:41:14Z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